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44" r:id="rId2"/>
  </p:sldMasterIdLst>
  <p:notesMasterIdLst>
    <p:notesMasterId r:id="rId35"/>
  </p:notesMasterIdLst>
  <p:handoutMasterIdLst>
    <p:handoutMasterId r:id="rId36"/>
  </p:handoutMasterIdLst>
  <p:sldIdLst>
    <p:sldId id="256" r:id="rId3"/>
    <p:sldId id="266" r:id="rId4"/>
    <p:sldId id="407" r:id="rId5"/>
    <p:sldId id="285" r:id="rId6"/>
    <p:sldId id="314" r:id="rId7"/>
    <p:sldId id="401" r:id="rId8"/>
    <p:sldId id="402" r:id="rId9"/>
    <p:sldId id="408" r:id="rId10"/>
    <p:sldId id="380" r:id="rId11"/>
    <p:sldId id="400" r:id="rId12"/>
    <p:sldId id="406" r:id="rId13"/>
    <p:sldId id="405" r:id="rId14"/>
    <p:sldId id="403" r:id="rId15"/>
    <p:sldId id="404" r:id="rId16"/>
    <p:sldId id="409" r:id="rId17"/>
    <p:sldId id="413" r:id="rId18"/>
    <p:sldId id="410" r:id="rId19"/>
    <p:sldId id="422" r:id="rId20"/>
    <p:sldId id="423" r:id="rId21"/>
    <p:sldId id="424" r:id="rId22"/>
    <p:sldId id="411" r:id="rId23"/>
    <p:sldId id="412" r:id="rId24"/>
    <p:sldId id="415" r:id="rId25"/>
    <p:sldId id="416" r:id="rId26"/>
    <p:sldId id="417" r:id="rId27"/>
    <p:sldId id="418" r:id="rId28"/>
    <p:sldId id="414" r:id="rId29"/>
    <p:sldId id="419" r:id="rId30"/>
    <p:sldId id="421" r:id="rId31"/>
    <p:sldId id="420" r:id="rId32"/>
    <p:sldId id="390" r:id="rId33"/>
    <p:sldId id="425" r:id="rId34"/>
  </p:sldIdLst>
  <p:sldSz cx="9144000" cy="6858000" type="screen4x3"/>
  <p:notesSz cx="7077075" cy="9363075"/>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29F0"/>
    <a:srgbClr val="DCEFF0"/>
    <a:srgbClr val="D3EBED"/>
    <a:srgbClr val="0B1DA1"/>
    <a:srgbClr val="C9D8F9"/>
    <a:srgbClr val="1E4A35"/>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0" autoAdjust="0"/>
    <p:restoredTop sz="86413" autoAdjust="0"/>
  </p:normalViewPr>
  <p:slideViewPr>
    <p:cSldViewPr>
      <p:cViewPr>
        <p:scale>
          <a:sx n="70" d="100"/>
          <a:sy n="70" d="100"/>
        </p:scale>
        <p:origin x="96"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860" y="-90"/>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67050" cy="468313"/>
          </a:xfrm>
          <a:prstGeom prst="rect">
            <a:avLst/>
          </a:prstGeom>
          <a:noFill/>
          <a:ln w="9525">
            <a:noFill/>
            <a:miter lim="800000"/>
            <a:headEnd/>
            <a:tailEnd/>
          </a:ln>
          <a:effectLst/>
        </p:spPr>
        <p:txBody>
          <a:bodyPr vert="horz" wrap="square" lIns="94293" tIns="47146" rIns="94293" bIns="47146"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6147" name="Rectangle 3"/>
          <p:cNvSpPr>
            <a:spLocks noGrp="1" noChangeArrowheads="1"/>
          </p:cNvSpPr>
          <p:nvPr>
            <p:ph type="dt" sz="quarter" idx="1"/>
          </p:nvPr>
        </p:nvSpPr>
        <p:spPr bwMode="auto">
          <a:xfrm>
            <a:off x="4008438" y="0"/>
            <a:ext cx="3067050" cy="468313"/>
          </a:xfrm>
          <a:prstGeom prst="rect">
            <a:avLst/>
          </a:prstGeom>
          <a:noFill/>
          <a:ln w="9525">
            <a:noFill/>
            <a:miter lim="800000"/>
            <a:headEnd/>
            <a:tailEnd/>
          </a:ln>
          <a:effectLst/>
        </p:spPr>
        <p:txBody>
          <a:bodyPr vert="horz" wrap="square" lIns="94293" tIns="47146" rIns="94293" bIns="47146"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6148" name="Rectangle 4"/>
          <p:cNvSpPr>
            <a:spLocks noGrp="1" noChangeArrowheads="1"/>
          </p:cNvSpPr>
          <p:nvPr>
            <p:ph type="ftr" sz="quarter" idx="2"/>
          </p:nvPr>
        </p:nvSpPr>
        <p:spPr bwMode="auto">
          <a:xfrm>
            <a:off x="0" y="8893175"/>
            <a:ext cx="3067050" cy="468313"/>
          </a:xfrm>
          <a:prstGeom prst="rect">
            <a:avLst/>
          </a:prstGeom>
          <a:noFill/>
          <a:ln w="9525">
            <a:noFill/>
            <a:miter lim="800000"/>
            <a:headEnd/>
            <a:tailEnd/>
          </a:ln>
          <a:effectLst/>
        </p:spPr>
        <p:txBody>
          <a:bodyPr vert="horz" wrap="square" lIns="94293" tIns="47146" rIns="94293" bIns="47146"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6149" name="Rectangle 5"/>
          <p:cNvSpPr>
            <a:spLocks noGrp="1" noChangeArrowheads="1"/>
          </p:cNvSpPr>
          <p:nvPr>
            <p:ph type="sldNum" sz="quarter" idx="3"/>
          </p:nvPr>
        </p:nvSpPr>
        <p:spPr bwMode="auto">
          <a:xfrm>
            <a:off x="4008438" y="8893175"/>
            <a:ext cx="3067050" cy="468313"/>
          </a:xfrm>
          <a:prstGeom prst="rect">
            <a:avLst/>
          </a:prstGeom>
          <a:noFill/>
          <a:ln w="9525">
            <a:noFill/>
            <a:miter lim="800000"/>
            <a:headEnd/>
            <a:tailEnd/>
          </a:ln>
          <a:effectLst/>
        </p:spPr>
        <p:txBody>
          <a:bodyPr vert="horz" wrap="square" lIns="94293" tIns="47146" rIns="94293" bIns="47146" numCol="1" anchor="b" anchorCtr="0" compatLnSpc="1">
            <a:prstTxWarp prst="textNoShape">
              <a:avLst/>
            </a:prstTxWarp>
          </a:bodyPr>
          <a:lstStyle>
            <a:lvl1pPr algn="r" eaLnBrk="1" hangingPunct="1">
              <a:defRPr sz="1200" smtClean="0"/>
            </a:lvl1pPr>
          </a:lstStyle>
          <a:p>
            <a:pPr>
              <a:defRPr/>
            </a:pPr>
            <a:fld id="{77C7E093-598B-4ED0-833C-3EB1EF8195DA}" type="slidenum">
              <a:rPr lang="en-US" altLang="en-US"/>
              <a:pPr>
                <a:defRPr/>
              </a:pPr>
              <a:t>‹#›</a:t>
            </a:fld>
            <a:endParaRPr lang="en-US" altLang="en-US"/>
          </a:p>
        </p:txBody>
      </p:sp>
    </p:spTree>
    <p:extLst>
      <p:ext uri="{BB962C8B-B14F-4D97-AF65-F5344CB8AC3E}">
        <p14:creationId xmlns:p14="http://schemas.microsoft.com/office/powerpoint/2010/main" val="3260314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67050" cy="468313"/>
          </a:xfrm>
          <a:prstGeom prst="rect">
            <a:avLst/>
          </a:prstGeom>
          <a:noFill/>
          <a:ln w="9525">
            <a:noFill/>
            <a:miter lim="800000"/>
            <a:headEnd/>
            <a:tailEnd/>
          </a:ln>
          <a:effectLst/>
        </p:spPr>
        <p:txBody>
          <a:bodyPr vert="horz" wrap="square" lIns="94293" tIns="47146" rIns="94293" bIns="47146" numCol="1" anchor="t" anchorCtr="0" compatLnSpc="1">
            <a:prstTxWarp prst="textNoShape">
              <a:avLst/>
            </a:prstTxWarp>
          </a:bodyPr>
          <a:lstStyle>
            <a:lvl1pPr eaLnBrk="0" hangingPunct="0">
              <a:defRPr sz="1200">
                <a:latin typeface="Arial" charset="0"/>
                <a:ea typeface="+mn-ea"/>
                <a:cs typeface="+mn-cs"/>
              </a:defRPr>
            </a:lvl1pPr>
          </a:lstStyle>
          <a:p>
            <a:pPr>
              <a:defRPr/>
            </a:pPr>
            <a:endParaRPr lang="en-US"/>
          </a:p>
        </p:txBody>
      </p:sp>
      <p:sp>
        <p:nvSpPr>
          <p:cNvPr id="45059" name="Rectangle 3"/>
          <p:cNvSpPr>
            <a:spLocks noGrp="1" noChangeArrowheads="1"/>
          </p:cNvSpPr>
          <p:nvPr>
            <p:ph type="dt" idx="1"/>
          </p:nvPr>
        </p:nvSpPr>
        <p:spPr bwMode="auto">
          <a:xfrm>
            <a:off x="4008438" y="0"/>
            <a:ext cx="3067050" cy="468313"/>
          </a:xfrm>
          <a:prstGeom prst="rect">
            <a:avLst/>
          </a:prstGeom>
          <a:noFill/>
          <a:ln w="9525">
            <a:noFill/>
            <a:miter lim="800000"/>
            <a:headEnd/>
            <a:tailEnd/>
          </a:ln>
          <a:effectLst/>
        </p:spPr>
        <p:txBody>
          <a:bodyPr vert="horz" wrap="square" lIns="94293" tIns="47146" rIns="94293" bIns="47146" numCol="1" anchor="t" anchorCtr="0" compatLnSpc="1">
            <a:prstTxWarp prst="textNoShape">
              <a:avLst/>
            </a:prstTxWarp>
          </a:bodyPr>
          <a:lstStyle>
            <a:lvl1pPr algn="r">
              <a:defRPr sz="1200" smtClean="0"/>
            </a:lvl1pPr>
          </a:lstStyle>
          <a:p>
            <a:pPr>
              <a:defRPr/>
            </a:pPr>
            <a:fld id="{B3324CD1-29C6-4D74-BAE3-EB07E1DDC43B}" type="datetimeFigureOut">
              <a:rPr lang="en-US" altLang="en-US"/>
              <a:pPr>
                <a:defRPr/>
              </a:pPr>
              <a:t>11/18/2015</a:t>
            </a:fld>
            <a:endParaRPr lang="en-US" altLang="en-US"/>
          </a:p>
        </p:txBody>
      </p:sp>
      <p:sp>
        <p:nvSpPr>
          <p:cNvPr id="14340" name="Rectangle 4"/>
          <p:cNvSpPr>
            <a:spLocks noGrp="1" noRot="1" noChangeAspect="1" noChangeArrowheads="1" noTextEdit="1"/>
          </p:cNvSpPr>
          <p:nvPr>
            <p:ph type="sldImg" idx="2"/>
          </p:nvPr>
        </p:nvSpPr>
        <p:spPr bwMode="auto">
          <a:xfrm>
            <a:off x="1198563" y="701675"/>
            <a:ext cx="4681537" cy="3511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708025" y="4448175"/>
            <a:ext cx="5661025" cy="4213225"/>
          </a:xfrm>
          <a:prstGeom prst="rect">
            <a:avLst/>
          </a:prstGeom>
          <a:noFill/>
          <a:ln w="9525">
            <a:noFill/>
            <a:miter lim="800000"/>
            <a:headEnd/>
            <a:tailEnd/>
          </a:ln>
          <a:effectLst/>
        </p:spPr>
        <p:txBody>
          <a:bodyPr vert="horz" wrap="square" lIns="94293" tIns="47146" rIns="94293" bIns="471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8893175"/>
            <a:ext cx="3067050" cy="468313"/>
          </a:xfrm>
          <a:prstGeom prst="rect">
            <a:avLst/>
          </a:prstGeom>
          <a:noFill/>
          <a:ln w="9525">
            <a:noFill/>
            <a:miter lim="800000"/>
            <a:headEnd/>
            <a:tailEnd/>
          </a:ln>
          <a:effectLst/>
        </p:spPr>
        <p:txBody>
          <a:bodyPr vert="horz" wrap="square" lIns="94293" tIns="47146" rIns="94293" bIns="47146" numCol="1" anchor="b" anchorCtr="0" compatLnSpc="1">
            <a:prstTxWarp prst="textNoShape">
              <a:avLst/>
            </a:prstTxWarp>
          </a:bodyPr>
          <a:lstStyle>
            <a:lvl1pPr eaLnBrk="0" hangingPunct="0">
              <a:defRPr sz="1200">
                <a:latin typeface="Arial" charset="0"/>
                <a:ea typeface="+mn-ea"/>
                <a:cs typeface="+mn-cs"/>
              </a:defRPr>
            </a:lvl1pPr>
          </a:lstStyle>
          <a:p>
            <a:pPr>
              <a:defRPr/>
            </a:pPr>
            <a:endParaRPr lang="en-US"/>
          </a:p>
        </p:txBody>
      </p:sp>
      <p:sp>
        <p:nvSpPr>
          <p:cNvPr id="45063" name="Rectangle 7"/>
          <p:cNvSpPr>
            <a:spLocks noGrp="1" noChangeArrowheads="1"/>
          </p:cNvSpPr>
          <p:nvPr>
            <p:ph type="sldNum" sz="quarter" idx="5"/>
          </p:nvPr>
        </p:nvSpPr>
        <p:spPr bwMode="auto">
          <a:xfrm>
            <a:off x="4008438" y="8893175"/>
            <a:ext cx="3067050" cy="468313"/>
          </a:xfrm>
          <a:prstGeom prst="rect">
            <a:avLst/>
          </a:prstGeom>
          <a:noFill/>
          <a:ln w="9525">
            <a:noFill/>
            <a:miter lim="800000"/>
            <a:headEnd/>
            <a:tailEnd/>
          </a:ln>
          <a:effectLst/>
        </p:spPr>
        <p:txBody>
          <a:bodyPr vert="horz" wrap="square" lIns="94293" tIns="47146" rIns="94293" bIns="47146" numCol="1" anchor="b" anchorCtr="0" compatLnSpc="1">
            <a:prstTxWarp prst="textNoShape">
              <a:avLst/>
            </a:prstTxWarp>
          </a:bodyPr>
          <a:lstStyle>
            <a:lvl1pPr algn="r">
              <a:defRPr sz="1200" smtClean="0"/>
            </a:lvl1pPr>
          </a:lstStyle>
          <a:p>
            <a:pPr>
              <a:defRPr/>
            </a:pPr>
            <a:fld id="{D2B4B102-5B09-4443-B047-FFCFC1E06B65}" type="slidenum">
              <a:rPr lang="en-US" altLang="en-US"/>
              <a:pPr>
                <a:defRPr/>
              </a:pPr>
              <a:t>‹#›</a:t>
            </a:fld>
            <a:endParaRPr lang="en-US" altLang="en-US"/>
          </a:p>
        </p:txBody>
      </p:sp>
    </p:spTree>
    <p:extLst>
      <p:ext uri="{BB962C8B-B14F-4D97-AF65-F5344CB8AC3E}">
        <p14:creationId xmlns:p14="http://schemas.microsoft.com/office/powerpoint/2010/main" val="160324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fld id="{641DB94C-93BE-42FD-9680-8404EF2CB5F2}" type="slidenum">
              <a:rPr lang="en-US" altLang="en-US" sz="1200"/>
              <a:pPr/>
              <a:t>1</a:t>
            </a:fld>
            <a:endParaRPr lang="en-US" altLang="en-US" sz="1200"/>
          </a:p>
        </p:txBody>
      </p:sp>
    </p:spTree>
    <p:extLst>
      <p:ext uri="{BB962C8B-B14F-4D97-AF65-F5344CB8AC3E}">
        <p14:creationId xmlns:p14="http://schemas.microsoft.com/office/powerpoint/2010/main" val="168552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Picture 3" descr="Centers for Medicare and Medicaid Servcie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8600" y="304800"/>
            <a:ext cx="2647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4" descr="HCBS - TA"/>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34138" y="269875"/>
            <a:ext cx="25177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9"/>
          <p:cNvSpPr>
            <a:spLocks noChangeArrowheads="1"/>
          </p:cNvSpPr>
          <p:nvPr userDrawn="1"/>
        </p:nvSpPr>
        <p:spPr bwMode="hidden">
          <a:xfrm>
            <a:off x="-30163" y="5486400"/>
            <a:ext cx="9174163" cy="1393825"/>
          </a:xfrm>
          <a:prstGeom prst="rect">
            <a:avLst/>
          </a:prstGeom>
          <a:solidFill>
            <a:schemeClr val="accent1">
              <a:lumMod val="25000"/>
            </a:schemeClr>
          </a:solidFill>
          <a:ln>
            <a:noFill/>
          </a:ln>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defRPr/>
            </a:pPr>
            <a:endParaRPr lang="en-US" smtClean="0">
              <a:ea typeface="+mn-ea"/>
            </a:endParaRPr>
          </a:p>
        </p:txBody>
      </p:sp>
      <p:pic>
        <p:nvPicPr>
          <p:cNvPr id="5" name="Picture 2" descr="New Editions Consulti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219950" y="6324600"/>
            <a:ext cx="178117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Grp="1" noChangeArrowheads="1"/>
          </p:cNvSpPr>
          <p:nvPr>
            <p:ph type="dt" sz="quarter" idx="10"/>
          </p:nvPr>
        </p:nvSpPr>
        <p:spPr>
          <a:xfrm>
            <a:off x="-57150" y="6594475"/>
            <a:ext cx="823913" cy="341313"/>
          </a:xfrm>
        </p:spPr>
        <p:txBody>
          <a:bodyPr/>
          <a:lstStyle>
            <a:lvl1pPr>
              <a:defRPr smtClean="0"/>
            </a:lvl1pPr>
          </a:lstStyle>
          <a:p>
            <a:pPr>
              <a:defRPr/>
            </a:pPr>
            <a:fld id="{C9393A0E-C7ED-4FB6-B412-DB63E5AD1261}" type="datetime1">
              <a:rPr lang="en-US" altLang="en-US"/>
              <a:pPr>
                <a:defRPr/>
              </a:pPr>
              <a:t>11/18/2015</a:t>
            </a:fld>
            <a:endParaRPr lang="en-US" altLang="en-US"/>
          </a:p>
        </p:txBody>
      </p:sp>
      <p:sp>
        <p:nvSpPr>
          <p:cNvPr id="7" name="Title 6"/>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smtClean="0"/>
              <a:t>Click to edit Master title style</a:t>
            </a:r>
            <a:endParaRPr lang="en-US"/>
          </a:p>
        </p:txBody>
      </p:sp>
    </p:spTree>
    <p:extLst>
      <p:ext uri="{BB962C8B-B14F-4D97-AF65-F5344CB8AC3E}">
        <p14:creationId xmlns:p14="http://schemas.microsoft.com/office/powerpoint/2010/main" val="991268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dt" sz="quarter" idx="10"/>
          </p:nvPr>
        </p:nvSpPr>
        <p:spPr/>
        <p:txBody>
          <a:bodyPr/>
          <a:lstStyle>
            <a:lvl1pPr>
              <a:defRPr smtClean="0"/>
            </a:lvl1pPr>
          </a:lstStyle>
          <a:p>
            <a:pPr>
              <a:defRPr/>
            </a:pPr>
            <a:fld id="{3D72E2CA-8495-499F-BCD0-96B3CE6CE4C9}" type="datetime1">
              <a:rPr lang="en-US" altLang="en-US"/>
              <a:pPr>
                <a:defRPr/>
              </a:pPr>
              <a:t>11/18/2015</a:t>
            </a:fld>
            <a:endParaRPr lang="en-US" altLang="en-US"/>
          </a:p>
          <a:p>
            <a:pPr>
              <a:defRPr/>
            </a:pPr>
            <a:fld id="{64992250-A3A3-4A5D-BDFE-F6D9443B510A}" type="slidenum">
              <a:rPr lang="en-US" altLang="en-US"/>
              <a:pPr>
                <a:defRPr/>
              </a:pPr>
              <a:t>‹#›</a:t>
            </a:fld>
            <a:endParaRPr lang="en-US" altLang="en-US"/>
          </a:p>
        </p:txBody>
      </p:sp>
    </p:spTree>
    <p:extLst>
      <p:ext uri="{BB962C8B-B14F-4D97-AF65-F5344CB8AC3E}">
        <p14:creationId xmlns:p14="http://schemas.microsoft.com/office/powerpoint/2010/main" val="332323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dt" sz="quarter" idx="10"/>
          </p:nvPr>
        </p:nvSpPr>
        <p:spPr/>
        <p:txBody>
          <a:bodyPr/>
          <a:lstStyle>
            <a:lvl1pPr>
              <a:defRPr smtClean="0"/>
            </a:lvl1pPr>
          </a:lstStyle>
          <a:p>
            <a:pPr>
              <a:defRPr/>
            </a:pPr>
            <a:fld id="{5CFEE267-6DEB-4988-9E61-0AC2DFE6C555}" type="datetime1">
              <a:rPr lang="en-US" altLang="en-US"/>
              <a:pPr>
                <a:defRPr/>
              </a:pPr>
              <a:t>11/18/2015</a:t>
            </a:fld>
            <a:endParaRPr lang="en-US" altLang="en-US"/>
          </a:p>
          <a:p>
            <a:pPr>
              <a:defRPr/>
            </a:pPr>
            <a:fld id="{77ADD689-19F6-41E1-84EA-76F738CF9F8F}" type="slidenum">
              <a:rPr lang="en-US" altLang="en-US"/>
              <a:pPr>
                <a:defRPr/>
              </a:pPr>
              <a:t>‹#›</a:t>
            </a:fld>
            <a:endParaRPr lang="en-US" altLang="en-US"/>
          </a:p>
        </p:txBody>
      </p:sp>
    </p:spTree>
    <p:extLst>
      <p:ext uri="{BB962C8B-B14F-4D97-AF65-F5344CB8AC3E}">
        <p14:creationId xmlns:p14="http://schemas.microsoft.com/office/powerpoint/2010/main" val="3061229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3B2D6BB-CB30-4880-BA51-EDBC746AC79A}" type="datetime1">
              <a:rPr lang="en-US" altLang="en-US"/>
              <a:pPr>
                <a:defRPr/>
              </a:pPr>
              <a:t>11/18/2015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CBB2A4-8C85-47F1-A6C2-3241DC250FD9}" type="slidenum">
              <a:rPr lang="en-US" altLang="en-US"/>
              <a:pPr>
                <a:defRPr/>
              </a:pPr>
              <a:t>‹#›</a:t>
            </a:fld>
            <a:endParaRPr lang="en-US" altLang="en-US"/>
          </a:p>
        </p:txBody>
      </p:sp>
    </p:spTree>
    <p:extLst>
      <p:ext uri="{BB962C8B-B14F-4D97-AF65-F5344CB8AC3E}">
        <p14:creationId xmlns:p14="http://schemas.microsoft.com/office/powerpoint/2010/main" val="804425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0F73978-3183-426E-9206-88D38168C9AE}" type="datetime1">
              <a:rPr lang="en-US" altLang="en-US"/>
              <a:pPr>
                <a:defRPr/>
              </a:pPr>
              <a:t>11/18/2015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AED575-F23D-4EF3-8FC0-9A35F8BC5664}" type="slidenum">
              <a:rPr lang="en-US" altLang="en-US"/>
              <a:pPr>
                <a:defRPr/>
              </a:pPr>
              <a:t>‹#›</a:t>
            </a:fld>
            <a:endParaRPr lang="en-US" altLang="en-US"/>
          </a:p>
        </p:txBody>
      </p:sp>
    </p:spTree>
    <p:extLst>
      <p:ext uri="{BB962C8B-B14F-4D97-AF65-F5344CB8AC3E}">
        <p14:creationId xmlns:p14="http://schemas.microsoft.com/office/powerpoint/2010/main" val="3877813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21DA379-842F-4494-8520-3B056B3F357F}" type="datetime1">
              <a:rPr lang="en-US" altLang="en-US"/>
              <a:pPr>
                <a:defRPr/>
              </a:pPr>
              <a:t>11/18/2015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E626A9-1C9D-4E46-B272-501BCB063648}" type="slidenum">
              <a:rPr lang="en-US" altLang="en-US"/>
              <a:pPr>
                <a:defRPr/>
              </a:pPr>
              <a:t>‹#›</a:t>
            </a:fld>
            <a:endParaRPr lang="en-US" altLang="en-US"/>
          </a:p>
        </p:txBody>
      </p:sp>
    </p:spTree>
    <p:extLst>
      <p:ext uri="{BB962C8B-B14F-4D97-AF65-F5344CB8AC3E}">
        <p14:creationId xmlns:p14="http://schemas.microsoft.com/office/powerpoint/2010/main" val="1533179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A193C7E-4BBD-4293-A56A-7F6087495AB0}" type="datetime1">
              <a:rPr lang="en-US" altLang="en-US"/>
              <a:pPr>
                <a:defRPr/>
              </a:pPr>
              <a:t>11/18/2015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2F1748-C2B5-4B74-8BB1-4AACB821FF78}" type="slidenum">
              <a:rPr lang="en-US" altLang="en-US"/>
              <a:pPr>
                <a:defRPr/>
              </a:pPr>
              <a:t>‹#›</a:t>
            </a:fld>
            <a:endParaRPr lang="en-US" altLang="en-US"/>
          </a:p>
        </p:txBody>
      </p:sp>
    </p:spTree>
    <p:extLst>
      <p:ext uri="{BB962C8B-B14F-4D97-AF65-F5344CB8AC3E}">
        <p14:creationId xmlns:p14="http://schemas.microsoft.com/office/powerpoint/2010/main" val="1660562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4715DE4-CF4C-4AE6-8854-5292A4A09A0F}" type="datetime1">
              <a:rPr lang="en-US" altLang="en-US"/>
              <a:pPr>
                <a:defRPr/>
              </a:pPr>
              <a:t>11/18/2015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FC275FC-BB2B-4306-9ECF-8F5912FD0218}" type="slidenum">
              <a:rPr lang="en-US" altLang="en-US"/>
              <a:pPr>
                <a:defRPr/>
              </a:pPr>
              <a:t>‹#›</a:t>
            </a:fld>
            <a:endParaRPr lang="en-US" altLang="en-US"/>
          </a:p>
        </p:txBody>
      </p:sp>
    </p:spTree>
    <p:extLst>
      <p:ext uri="{BB962C8B-B14F-4D97-AF65-F5344CB8AC3E}">
        <p14:creationId xmlns:p14="http://schemas.microsoft.com/office/powerpoint/2010/main" val="259569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C9500B-823C-4985-A687-53340B1F5F23}" type="datetime1">
              <a:rPr lang="en-US" altLang="en-US"/>
              <a:pPr>
                <a:defRPr/>
              </a:pPr>
              <a:t>11/18/2015</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5002432-F21E-440A-B516-4E4354E8A5C0}" type="slidenum">
              <a:rPr lang="en-US" altLang="en-US"/>
              <a:pPr>
                <a:defRPr/>
              </a:pPr>
              <a:t>‹#›</a:t>
            </a:fld>
            <a:endParaRPr lang="en-US" altLang="en-US"/>
          </a:p>
        </p:txBody>
      </p:sp>
    </p:spTree>
    <p:extLst>
      <p:ext uri="{BB962C8B-B14F-4D97-AF65-F5344CB8AC3E}">
        <p14:creationId xmlns:p14="http://schemas.microsoft.com/office/powerpoint/2010/main" val="7724956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6D7BA5-4517-404D-8CEE-E42B591FE9D2}" type="datetime1">
              <a:rPr lang="en-US" altLang="en-US"/>
              <a:pPr>
                <a:defRPr/>
              </a:pPr>
              <a:t>11/18/2015</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CF8CF8A-D1D5-448E-8021-1264DD0363B9}" type="slidenum">
              <a:rPr lang="en-US" altLang="en-US"/>
              <a:pPr>
                <a:defRPr/>
              </a:pPr>
              <a:t>‹#›</a:t>
            </a:fld>
            <a:endParaRPr lang="en-US" altLang="en-US"/>
          </a:p>
        </p:txBody>
      </p:sp>
    </p:spTree>
    <p:extLst>
      <p:ext uri="{BB962C8B-B14F-4D97-AF65-F5344CB8AC3E}">
        <p14:creationId xmlns:p14="http://schemas.microsoft.com/office/powerpoint/2010/main" val="3590232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812900E-638A-44EF-933C-2E1A1BB150FC}" type="datetime1">
              <a:rPr lang="en-US" altLang="en-US"/>
              <a:pPr>
                <a:defRPr/>
              </a:pPr>
              <a:t>11/18/2015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1E91BB-D6B9-4A67-B325-2CB5AC149CD3}" type="slidenum">
              <a:rPr lang="en-US" altLang="en-US"/>
              <a:pPr>
                <a:defRPr/>
              </a:pPr>
              <a:t>‹#›</a:t>
            </a:fld>
            <a:endParaRPr lang="en-US" altLang="en-US"/>
          </a:p>
        </p:txBody>
      </p:sp>
    </p:spTree>
    <p:extLst>
      <p:ext uri="{BB962C8B-B14F-4D97-AF65-F5344CB8AC3E}">
        <p14:creationId xmlns:p14="http://schemas.microsoft.com/office/powerpoint/2010/main" val="285692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
        <p:nvSpPr>
          <p:cNvPr id="4" name="Rectangle 29"/>
          <p:cNvSpPr>
            <a:spLocks noGrp="1" noChangeArrowheads="1"/>
          </p:cNvSpPr>
          <p:nvPr>
            <p:ph type="dt" sz="quarter" idx="10"/>
          </p:nvPr>
        </p:nvSpPr>
        <p:spPr>
          <a:xfrm>
            <a:off x="-152400" y="6400800"/>
            <a:ext cx="2514600" cy="228600"/>
          </a:xfrm>
        </p:spPr>
        <p:txBody>
          <a:bodyPr/>
          <a:lstStyle>
            <a:lvl1pPr>
              <a:defRPr sz="1200" smtClean="0"/>
            </a:lvl1pPr>
          </a:lstStyle>
          <a:p>
            <a:pPr>
              <a:defRPr/>
            </a:pPr>
            <a:fld id="{1606C430-24CA-4008-86EE-D85D23C47B3D}" type="datetime1">
              <a:rPr lang="en-US" altLang="en-US"/>
              <a:pPr>
                <a:defRPr/>
              </a:pPr>
              <a:t>11/18/2015</a:t>
            </a:fld>
            <a:endParaRPr lang="en-US" altLang="en-US"/>
          </a:p>
          <a:p>
            <a:pPr>
              <a:defRPr/>
            </a:pPr>
            <a:fld id="{16DCC782-B384-4DB8-8222-DF031AA61C1D}" type="slidenum">
              <a:rPr lang="en-US" altLang="en-US"/>
              <a:pPr>
                <a:defRPr/>
              </a:pPr>
              <a:t>‹#›</a:t>
            </a:fld>
            <a:endParaRPr lang="en-US" altLang="en-US"/>
          </a:p>
        </p:txBody>
      </p:sp>
    </p:spTree>
    <p:extLst>
      <p:ext uri="{BB962C8B-B14F-4D97-AF65-F5344CB8AC3E}">
        <p14:creationId xmlns:p14="http://schemas.microsoft.com/office/powerpoint/2010/main" val="2213247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E92017-1465-489B-AF18-1E764D2A4D1D}" type="datetime1">
              <a:rPr lang="en-US" altLang="en-US"/>
              <a:pPr>
                <a:defRPr/>
              </a:pPr>
              <a:t>11/18/2015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0D6A87-A334-4EFD-993A-E175602FEDB6}" type="slidenum">
              <a:rPr lang="en-US" altLang="en-US"/>
              <a:pPr>
                <a:defRPr/>
              </a:pPr>
              <a:t>‹#›</a:t>
            </a:fld>
            <a:endParaRPr lang="en-US" altLang="en-US"/>
          </a:p>
        </p:txBody>
      </p:sp>
    </p:spTree>
    <p:extLst>
      <p:ext uri="{BB962C8B-B14F-4D97-AF65-F5344CB8AC3E}">
        <p14:creationId xmlns:p14="http://schemas.microsoft.com/office/powerpoint/2010/main" val="21719510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EDDEFF-357A-4970-B8A7-8646E266855C}" type="datetime1">
              <a:rPr lang="en-US" altLang="en-US"/>
              <a:pPr>
                <a:defRPr/>
              </a:pPr>
              <a:t>11/18/2015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CF95EE-3450-45F5-BFC4-1A4A05134198}" type="slidenum">
              <a:rPr lang="en-US" altLang="en-US"/>
              <a:pPr>
                <a:defRPr/>
              </a:pPr>
              <a:t>‹#›</a:t>
            </a:fld>
            <a:endParaRPr lang="en-US" altLang="en-US"/>
          </a:p>
        </p:txBody>
      </p:sp>
    </p:spTree>
    <p:extLst>
      <p:ext uri="{BB962C8B-B14F-4D97-AF65-F5344CB8AC3E}">
        <p14:creationId xmlns:p14="http://schemas.microsoft.com/office/powerpoint/2010/main" val="4232012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0D09FE-2AC2-4C51-86E4-485E5102A3D9}" type="datetime1">
              <a:rPr lang="en-US" altLang="en-US"/>
              <a:pPr>
                <a:defRPr/>
              </a:pPr>
              <a:t>11/18/2015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2C0C82-BCEB-4031-81D8-DD41BCC1D874}" type="slidenum">
              <a:rPr lang="en-US" altLang="en-US"/>
              <a:pPr>
                <a:defRPr/>
              </a:pPr>
              <a:t>‹#›</a:t>
            </a:fld>
            <a:endParaRPr lang="en-US" altLang="en-US"/>
          </a:p>
        </p:txBody>
      </p:sp>
    </p:spTree>
    <p:extLst>
      <p:ext uri="{BB962C8B-B14F-4D97-AF65-F5344CB8AC3E}">
        <p14:creationId xmlns:p14="http://schemas.microsoft.com/office/powerpoint/2010/main" val="1468406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9"/>
          <p:cNvSpPr>
            <a:spLocks noGrp="1" noChangeArrowheads="1"/>
          </p:cNvSpPr>
          <p:nvPr>
            <p:ph type="dt" sz="quarter" idx="10"/>
          </p:nvPr>
        </p:nvSpPr>
        <p:spPr/>
        <p:txBody>
          <a:bodyPr/>
          <a:lstStyle>
            <a:lvl1pPr>
              <a:defRPr smtClean="0"/>
            </a:lvl1pPr>
          </a:lstStyle>
          <a:p>
            <a:pPr>
              <a:defRPr/>
            </a:pPr>
            <a:fld id="{A1F79D5F-5E49-4EA0-A0C9-73495B8BF881}" type="datetime1">
              <a:rPr lang="en-US" altLang="en-US"/>
              <a:pPr>
                <a:defRPr/>
              </a:pPr>
              <a:t>11/18/2015</a:t>
            </a:fld>
            <a:endParaRPr lang="en-US" altLang="en-US"/>
          </a:p>
          <a:p>
            <a:pPr>
              <a:defRPr/>
            </a:pPr>
            <a:fld id="{41D87766-9AD0-4E42-8BE8-3BC5E4C7AEBF}" type="slidenum">
              <a:rPr lang="en-US" altLang="en-US"/>
              <a:pPr>
                <a:defRPr/>
              </a:pPr>
              <a:t>‹#›</a:t>
            </a:fld>
            <a:endParaRPr lang="en-US" altLang="en-US"/>
          </a:p>
        </p:txBody>
      </p:sp>
    </p:spTree>
    <p:extLst>
      <p:ext uri="{BB962C8B-B14F-4D97-AF65-F5344CB8AC3E}">
        <p14:creationId xmlns:p14="http://schemas.microsoft.com/office/powerpoint/2010/main" val="1179175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9"/>
          <p:cNvSpPr>
            <a:spLocks noGrp="1" noChangeArrowheads="1"/>
          </p:cNvSpPr>
          <p:nvPr>
            <p:ph type="dt" sz="quarter" idx="10"/>
          </p:nvPr>
        </p:nvSpPr>
        <p:spPr/>
        <p:txBody>
          <a:bodyPr/>
          <a:lstStyle>
            <a:lvl1pPr>
              <a:defRPr smtClean="0"/>
            </a:lvl1pPr>
          </a:lstStyle>
          <a:p>
            <a:pPr>
              <a:defRPr/>
            </a:pPr>
            <a:fld id="{0E0CB456-697D-4A1E-A9DA-2EA7512BF376}" type="datetime1">
              <a:rPr lang="en-US" altLang="en-US"/>
              <a:pPr>
                <a:defRPr/>
              </a:pPr>
              <a:t>11/18/2015</a:t>
            </a:fld>
            <a:endParaRPr lang="en-US" altLang="en-US"/>
          </a:p>
          <a:p>
            <a:pPr>
              <a:defRPr/>
            </a:pPr>
            <a:fld id="{44FEE636-3AC0-4624-BFB9-696A379FB09F}" type="slidenum">
              <a:rPr lang="en-US" altLang="en-US"/>
              <a:pPr>
                <a:defRPr/>
              </a:pPr>
              <a:t>‹#›</a:t>
            </a:fld>
            <a:endParaRPr lang="en-US" altLang="en-US"/>
          </a:p>
        </p:txBody>
      </p:sp>
    </p:spTree>
    <p:extLst>
      <p:ext uri="{BB962C8B-B14F-4D97-AF65-F5344CB8AC3E}">
        <p14:creationId xmlns:p14="http://schemas.microsoft.com/office/powerpoint/2010/main" val="1445855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9"/>
          <p:cNvSpPr>
            <a:spLocks noGrp="1" noChangeArrowheads="1"/>
          </p:cNvSpPr>
          <p:nvPr>
            <p:ph type="dt" sz="quarter" idx="10"/>
          </p:nvPr>
        </p:nvSpPr>
        <p:spPr/>
        <p:txBody>
          <a:bodyPr/>
          <a:lstStyle>
            <a:lvl1pPr>
              <a:defRPr smtClean="0"/>
            </a:lvl1pPr>
          </a:lstStyle>
          <a:p>
            <a:pPr>
              <a:defRPr/>
            </a:pPr>
            <a:fld id="{A4C3AAB1-11A1-4800-81A6-F98B2410C212}" type="datetime1">
              <a:rPr lang="en-US" altLang="en-US"/>
              <a:pPr>
                <a:defRPr/>
              </a:pPr>
              <a:t>11/18/2015</a:t>
            </a:fld>
            <a:endParaRPr lang="en-US" altLang="en-US"/>
          </a:p>
          <a:p>
            <a:pPr>
              <a:defRPr/>
            </a:pPr>
            <a:fld id="{E8524D4E-A138-44F0-BA07-292B141BBDB3}" type="slidenum">
              <a:rPr lang="en-US" altLang="en-US"/>
              <a:pPr>
                <a:defRPr/>
              </a:pPr>
              <a:t>‹#›</a:t>
            </a:fld>
            <a:endParaRPr lang="en-US" altLang="en-US"/>
          </a:p>
        </p:txBody>
      </p:sp>
    </p:spTree>
    <p:extLst>
      <p:ext uri="{BB962C8B-B14F-4D97-AF65-F5344CB8AC3E}">
        <p14:creationId xmlns:p14="http://schemas.microsoft.com/office/powerpoint/2010/main" val="3392261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29"/>
          <p:cNvSpPr>
            <a:spLocks noGrp="1" noChangeArrowheads="1"/>
          </p:cNvSpPr>
          <p:nvPr>
            <p:ph type="dt" sz="quarter" idx="10"/>
          </p:nvPr>
        </p:nvSpPr>
        <p:spPr/>
        <p:txBody>
          <a:bodyPr/>
          <a:lstStyle>
            <a:lvl1pPr>
              <a:defRPr smtClean="0"/>
            </a:lvl1pPr>
          </a:lstStyle>
          <a:p>
            <a:pPr>
              <a:defRPr/>
            </a:pPr>
            <a:fld id="{F035BAA4-C0F6-42C1-8ACC-2FB05D744475}" type="datetime1">
              <a:rPr lang="en-US" altLang="en-US"/>
              <a:pPr>
                <a:defRPr/>
              </a:pPr>
              <a:t>11/18/2015</a:t>
            </a:fld>
            <a:endParaRPr lang="en-US" altLang="en-US"/>
          </a:p>
          <a:p>
            <a:pPr>
              <a:defRPr/>
            </a:pPr>
            <a:fld id="{6027AA49-7BF6-4F1E-8C7D-E3A9F11793CD}" type="slidenum">
              <a:rPr lang="en-US" altLang="en-US"/>
              <a:pPr>
                <a:defRPr/>
              </a:pPr>
              <a:t>‹#›</a:t>
            </a:fld>
            <a:endParaRPr lang="en-US" altLang="en-US"/>
          </a:p>
        </p:txBody>
      </p:sp>
    </p:spTree>
    <p:extLst>
      <p:ext uri="{BB962C8B-B14F-4D97-AF65-F5344CB8AC3E}">
        <p14:creationId xmlns:p14="http://schemas.microsoft.com/office/powerpoint/2010/main" val="214794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29"/>
          <p:cNvSpPr>
            <a:spLocks noGrp="1" noChangeArrowheads="1"/>
          </p:cNvSpPr>
          <p:nvPr>
            <p:ph type="dt" sz="quarter" idx="10"/>
          </p:nvPr>
        </p:nvSpPr>
        <p:spPr/>
        <p:txBody>
          <a:bodyPr/>
          <a:lstStyle>
            <a:lvl1pPr>
              <a:defRPr smtClean="0"/>
            </a:lvl1pPr>
          </a:lstStyle>
          <a:p>
            <a:pPr>
              <a:defRPr/>
            </a:pPr>
            <a:fld id="{E7944C29-5775-43E3-B965-D646068BB6EE}" type="datetime1">
              <a:rPr lang="en-US" altLang="en-US"/>
              <a:pPr>
                <a:defRPr/>
              </a:pPr>
              <a:t>11/18/2015</a:t>
            </a:fld>
            <a:endParaRPr lang="en-US" altLang="en-US"/>
          </a:p>
          <a:p>
            <a:pPr>
              <a:defRPr/>
            </a:pPr>
            <a:fld id="{A924D550-DC7E-42F3-9FB5-2F6BD9A628BE}" type="slidenum">
              <a:rPr lang="en-US" altLang="en-US"/>
              <a:pPr>
                <a:defRPr/>
              </a:pPr>
              <a:t>‹#›</a:t>
            </a:fld>
            <a:endParaRPr lang="en-US" altLang="en-US"/>
          </a:p>
        </p:txBody>
      </p:sp>
      <p:sp>
        <p:nvSpPr>
          <p:cNvPr id="3" name="Title 2"/>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159119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dt" sz="quarter" idx="10"/>
          </p:nvPr>
        </p:nvSpPr>
        <p:spPr/>
        <p:txBody>
          <a:bodyPr/>
          <a:lstStyle>
            <a:lvl1pPr>
              <a:defRPr smtClean="0"/>
            </a:lvl1pPr>
          </a:lstStyle>
          <a:p>
            <a:pPr>
              <a:defRPr/>
            </a:pPr>
            <a:fld id="{28731D6D-0957-46DA-9BA8-65DEBD821067}" type="datetime1">
              <a:rPr lang="en-US" altLang="en-US"/>
              <a:pPr>
                <a:defRPr/>
              </a:pPr>
              <a:t>11/18/2015</a:t>
            </a:fld>
            <a:endParaRPr lang="en-US" altLang="en-US"/>
          </a:p>
          <a:p>
            <a:pPr>
              <a:defRPr/>
            </a:pPr>
            <a:fld id="{81D81679-6AF4-4746-B39C-E7519C414EF6}" type="slidenum">
              <a:rPr lang="en-US" altLang="en-US"/>
              <a:pPr>
                <a:defRPr/>
              </a:pPr>
              <a:t>‹#›</a:t>
            </a:fld>
            <a:endParaRPr lang="en-US" altLang="en-US"/>
          </a:p>
        </p:txBody>
      </p:sp>
    </p:spTree>
    <p:extLst>
      <p:ext uri="{BB962C8B-B14F-4D97-AF65-F5344CB8AC3E}">
        <p14:creationId xmlns:p14="http://schemas.microsoft.com/office/powerpoint/2010/main" val="588702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dt" sz="quarter" idx="10"/>
          </p:nvPr>
        </p:nvSpPr>
        <p:spPr/>
        <p:txBody>
          <a:bodyPr/>
          <a:lstStyle>
            <a:lvl1pPr>
              <a:defRPr smtClean="0"/>
            </a:lvl1pPr>
          </a:lstStyle>
          <a:p>
            <a:pPr>
              <a:defRPr/>
            </a:pPr>
            <a:fld id="{17F680A1-CC32-4967-8727-5E261706A3B1}" type="datetime1">
              <a:rPr lang="en-US" altLang="en-US"/>
              <a:pPr>
                <a:defRPr/>
              </a:pPr>
              <a:t>11/18/2015</a:t>
            </a:fld>
            <a:endParaRPr lang="en-US" altLang="en-US"/>
          </a:p>
          <a:p>
            <a:pPr>
              <a:defRPr/>
            </a:pPr>
            <a:fld id="{F65F53A9-3742-4AA1-BCD1-247B5E4A060D}" type="slidenum">
              <a:rPr lang="en-US" altLang="en-US"/>
              <a:pPr>
                <a:defRPr/>
              </a:pPr>
              <a:t>‹#›</a:t>
            </a:fld>
            <a:endParaRPr lang="en-US" altLang="en-US"/>
          </a:p>
        </p:txBody>
      </p:sp>
    </p:spTree>
    <p:extLst>
      <p:ext uri="{BB962C8B-B14F-4D97-AF65-F5344CB8AC3E}">
        <p14:creationId xmlns:p14="http://schemas.microsoft.com/office/powerpoint/2010/main" val="2550366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2" name="Rectangle 39"/>
          <p:cNvSpPr>
            <a:spLocks noChangeArrowheads="1"/>
          </p:cNvSpPr>
          <p:nvPr userDrawn="1"/>
        </p:nvSpPr>
        <p:spPr bwMode="hidden">
          <a:xfrm>
            <a:off x="-14288" y="6248400"/>
            <a:ext cx="9158288" cy="663575"/>
          </a:xfrm>
          <a:prstGeom prst="rect">
            <a:avLst/>
          </a:prstGeom>
          <a:solidFill>
            <a:schemeClr val="accent1">
              <a:lumMod val="25000"/>
            </a:schemeClr>
          </a:solidFill>
          <a:ln>
            <a:noFill/>
          </a:ln>
          <a:extLst/>
        </p:spPr>
        <p:txBody>
          <a:bodyPr wrap="none" anchor="ct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defRPr/>
            </a:pPr>
            <a:endParaRPr lang="en-US" smtClean="0">
              <a:ea typeface="+mn-ea"/>
            </a:endParaRPr>
          </a:p>
        </p:txBody>
      </p:sp>
      <p:sp>
        <p:nvSpPr>
          <p:cNvPr id="1053" name="Rectangle 29"/>
          <p:cNvSpPr>
            <a:spLocks noGrp="1" noChangeArrowheads="1"/>
          </p:cNvSpPr>
          <p:nvPr>
            <p:ph type="dt" sz="quarter" idx="2"/>
          </p:nvPr>
        </p:nvSpPr>
        <p:spPr bwMode="white">
          <a:xfrm>
            <a:off x="-20638" y="6656388"/>
            <a:ext cx="773113" cy="255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100" smtClean="0">
                <a:solidFill>
                  <a:schemeClr val="bg1"/>
                </a:solidFill>
                <a:latin typeface="Times New Roman" panose="02020603050405020304" pitchFamily="18" charset="0"/>
              </a:defRPr>
            </a:lvl1pPr>
          </a:lstStyle>
          <a:p>
            <a:pPr>
              <a:defRPr/>
            </a:pPr>
            <a:fld id="{562EE912-9DB5-44B4-A730-2EADC54067C6}" type="datetime1">
              <a:rPr lang="en-US" altLang="en-US"/>
              <a:pPr>
                <a:defRPr/>
              </a:pPr>
              <a:t>11/18/2015</a:t>
            </a:fld>
            <a:endParaRPr lang="en-US" altLang="en-US"/>
          </a:p>
        </p:txBody>
      </p:sp>
      <p:pic>
        <p:nvPicPr>
          <p:cNvPr id="1028" name="Picture 2" descr="Z:\Logos\New Editions Fixed size\Final New Editions Logo.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181850" y="6342063"/>
            <a:ext cx="1781175"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3" descr="Centers for Medicare and Medicaid Servcies"/>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28600" y="304800"/>
            <a:ext cx="26479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4"/>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434138" y="269875"/>
            <a:ext cx="25177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562" r:id="rId1"/>
    <p:sldLayoutId id="2147485563" r:id="rId2"/>
    <p:sldLayoutId id="2147485564" r:id="rId3"/>
    <p:sldLayoutId id="2147485565" r:id="rId4"/>
    <p:sldLayoutId id="2147485566" r:id="rId5"/>
    <p:sldLayoutId id="2147485567" r:id="rId6"/>
    <p:sldLayoutId id="2147485568" r:id="rId7"/>
    <p:sldLayoutId id="2147485569" r:id="rId8"/>
    <p:sldLayoutId id="2147485570" r:id="rId9"/>
    <p:sldLayoutId id="2147485571" r:id="rId10"/>
    <p:sldLayoutId id="2147485572"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634C1210-B42B-4763-ACB2-591215E8A631}" type="datetime1">
              <a:rPr lang="en-US" altLang="en-US"/>
              <a:pPr>
                <a:defRPr/>
              </a:pPr>
              <a:t>11/18/2015</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C023C886-1696-4575-8AF4-63F54622AC4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551" r:id="rId1"/>
    <p:sldLayoutId id="2147485552" r:id="rId2"/>
    <p:sldLayoutId id="2147485553" r:id="rId3"/>
    <p:sldLayoutId id="2147485554" r:id="rId4"/>
    <p:sldLayoutId id="2147485555" r:id="rId5"/>
    <p:sldLayoutId id="2147485556" r:id="rId6"/>
    <p:sldLayoutId id="2147485557" r:id="rId7"/>
    <p:sldLayoutId id="2147485558" r:id="rId8"/>
    <p:sldLayoutId id="2147485559" r:id="rId9"/>
    <p:sldLayoutId id="2147485560" r:id="rId10"/>
    <p:sldLayoutId id="214748556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hcbs-ta.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029200"/>
            <a:ext cx="8991600" cy="1828800"/>
          </a:xfrm>
        </p:spPr>
        <p:txBody>
          <a:bodyPr/>
          <a:lstStyle/>
          <a:p>
            <a:pPr lvl="0" eaLnBrk="1" hangingPunct="1">
              <a:defRPr/>
            </a:pPr>
            <a:r>
              <a:rPr lang="en-US" altLang="en-US" sz="2800" b="1" kern="1200" dirty="0">
                <a:solidFill>
                  <a:srgbClr val="FFFFFF"/>
                </a:solidFill>
                <a:latin typeface="Arial" panose="020B0604020202020204" pitchFamily="34" charset="0"/>
                <a:cs typeface="+mn-cs"/>
              </a:rPr>
              <a:t>Developing VF/EA FMS Readiness and Ongoing Performance Review Protocols</a:t>
            </a:r>
            <a:br>
              <a:rPr lang="en-US" altLang="en-US" sz="2800" b="1" kern="1200" dirty="0">
                <a:solidFill>
                  <a:srgbClr val="FFFFFF"/>
                </a:solidFill>
                <a:latin typeface="Arial" panose="020B0604020202020204" pitchFamily="34" charset="0"/>
                <a:cs typeface="+mn-cs"/>
              </a:rPr>
            </a:br>
            <a:r>
              <a:rPr lang="en-US" altLang="en-US" sz="2800" b="1" kern="1200" dirty="0">
                <a:solidFill>
                  <a:srgbClr val="FFFFFF"/>
                </a:solidFill>
                <a:latin typeface="Arial" panose="020B0604020202020204" pitchFamily="34" charset="0"/>
                <a:cs typeface="+mn-cs"/>
              </a:rPr>
              <a:t>May 4, </a:t>
            </a:r>
            <a:r>
              <a:rPr lang="en-US" altLang="en-US" sz="2800" b="1" kern="1200" dirty="0" smtClean="0">
                <a:solidFill>
                  <a:srgbClr val="FFFFFF"/>
                </a:solidFill>
                <a:latin typeface="Arial" panose="020B0604020202020204" pitchFamily="34" charset="0"/>
                <a:cs typeface="+mn-cs"/>
              </a:rPr>
              <a:t>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2"/>
          <p:cNvSpPr>
            <a:spLocks noGrp="1"/>
          </p:cNvSpPr>
          <p:nvPr>
            <p:ph type="title"/>
          </p:nvPr>
        </p:nvSpPr>
        <p:spPr bwMode="auto">
          <a:xfrm>
            <a:off x="457200" y="129540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Readiness Review  </a:t>
            </a:r>
            <a:r>
              <a:rPr lang="en-US" altLang="en-US" sz="2000" b="1" dirty="0" smtClean="0">
                <a:solidFill>
                  <a:schemeClr val="tx1"/>
                </a:solidFill>
              </a:rPr>
              <a:t>(cont’d) </a:t>
            </a:r>
            <a:r>
              <a:rPr lang="en-US" altLang="en-US" sz="2000" b="1" dirty="0" smtClean="0">
                <a:solidFill>
                  <a:schemeClr val="bg1"/>
                </a:solidFill>
              </a:rPr>
              <a:t>1</a:t>
            </a:r>
            <a:endParaRPr lang="en-US" altLang="en-US" sz="3200" dirty="0" smtClean="0"/>
          </a:p>
        </p:txBody>
      </p:sp>
      <p:sp>
        <p:nvSpPr>
          <p:cNvPr id="28674" name="Content Placeholder 1"/>
          <p:cNvSpPr>
            <a:spLocks noGrp="1"/>
          </p:cNvSpPr>
          <p:nvPr>
            <p:ph idx="1"/>
          </p:nvPr>
        </p:nvSpPr>
        <p:spPr bwMode="auto">
          <a:xfrm>
            <a:off x="457200" y="2590800"/>
            <a:ext cx="8458200" cy="4449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smtClean="0"/>
              <a:t>Pre-Readiness Review Activities:</a:t>
            </a:r>
          </a:p>
          <a:p>
            <a:pPr lvl="1"/>
            <a:r>
              <a:rPr lang="en-US" altLang="en-US" sz="2400" dirty="0" smtClean="0"/>
              <a:t>Prepare Readiness Review Protocol.</a:t>
            </a:r>
          </a:p>
          <a:p>
            <a:pPr lvl="1"/>
            <a:r>
              <a:rPr lang="en-US" altLang="en-US" sz="2400" dirty="0" smtClean="0"/>
              <a:t>Determine Evaluation Criteria: What is a “Passing” Grade?</a:t>
            </a:r>
          </a:p>
          <a:p>
            <a:pPr lvl="1"/>
            <a:r>
              <a:rPr lang="en-US" altLang="en-US" sz="2400" dirty="0" smtClean="0"/>
              <a:t>Determine Possible Outcomes for the Review.</a:t>
            </a:r>
          </a:p>
          <a:p>
            <a:pPr lvl="1"/>
            <a:r>
              <a:rPr lang="en-US" altLang="en-US" sz="2400" dirty="0" smtClean="0"/>
              <a:t>Determine Date for Readiness Review and inform VF/EA FMS Entity.</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10</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2"/>
          <p:cNvSpPr>
            <a:spLocks noGrp="1"/>
          </p:cNvSpPr>
          <p:nvPr>
            <p:ph type="title"/>
          </p:nvPr>
        </p:nvSpPr>
        <p:spPr bwMode="auto">
          <a:xfrm>
            <a:off x="457200" y="13716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Readiness Review  </a:t>
            </a:r>
            <a:r>
              <a:rPr lang="en-US" altLang="en-US" sz="2000" b="1" dirty="0" smtClean="0">
                <a:solidFill>
                  <a:schemeClr val="tx1"/>
                </a:solidFill>
              </a:rPr>
              <a:t>(cont’d) </a:t>
            </a:r>
            <a:r>
              <a:rPr lang="en-US" altLang="en-US" sz="2000" b="1" dirty="0" smtClean="0">
                <a:solidFill>
                  <a:schemeClr val="bg1"/>
                </a:solidFill>
              </a:rPr>
              <a:t>2</a:t>
            </a:r>
            <a:endParaRPr lang="en-US" altLang="en-US" sz="3200" dirty="0" smtClean="0"/>
          </a:p>
        </p:txBody>
      </p:sp>
      <p:sp>
        <p:nvSpPr>
          <p:cNvPr id="29698" name="Content Placeholder 1"/>
          <p:cNvSpPr>
            <a:spLocks noGrp="1"/>
          </p:cNvSpPr>
          <p:nvPr>
            <p:ph idx="1"/>
          </p:nvPr>
        </p:nvSpPr>
        <p:spPr bwMode="auto">
          <a:xfrm>
            <a:off x="457200" y="2438400"/>
            <a:ext cx="8229600" cy="3687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z="2400" dirty="0" smtClean="0"/>
              <a:t>Example Three Step Outcome Process:</a:t>
            </a:r>
          </a:p>
          <a:p>
            <a:pPr lvl="2"/>
            <a:r>
              <a:rPr lang="en-US" altLang="en-US" sz="2000" b="1" dirty="0" smtClean="0"/>
              <a:t>Approved</a:t>
            </a:r>
            <a:r>
              <a:rPr lang="en-US" altLang="en-US" sz="2000" dirty="0" smtClean="0"/>
              <a:t>. Approval granted for Entity to provide VF/EA FMS immediately.</a:t>
            </a:r>
          </a:p>
          <a:p>
            <a:pPr lvl="2"/>
            <a:r>
              <a:rPr lang="en-US" altLang="en-US" sz="2000" b="1" dirty="0" smtClean="0"/>
              <a:t>Provisional Approval</a:t>
            </a:r>
            <a:r>
              <a:rPr lang="en-US" altLang="en-US" sz="2000" dirty="0" smtClean="0"/>
              <a:t>. Provisional approval granted for Entity to provide VF/EA FMS contingent upon it addressing, in writing within 30 days, a list of corrections identified during the Review.</a:t>
            </a:r>
          </a:p>
          <a:p>
            <a:pPr lvl="2"/>
            <a:r>
              <a:rPr lang="en-US" altLang="en-US" sz="2000" b="1" dirty="0" smtClean="0"/>
              <a:t>Not Approved</a:t>
            </a:r>
            <a:r>
              <a:rPr lang="en-US" altLang="en-US" sz="2000" dirty="0" smtClean="0"/>
              <a:t>. The Entity not granted approval to provide VF/EA FMS services. State goes back to “best and final list” to second runner up and conducts a Readiness Review of that Entity.</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11</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2"/>
          <p:cNvSpPr>
            <a:spLocks noGrp="1"/>
          </p:cNvSpPr>
          <p:nvPr>
            <p:ph type="title"/>
          </p:nvPr>
        </p:nvSpPr>
        <p:spPr bwMode="auto">
          <a:xfrm>
            <a:off x="457200" y="137160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Readiness Review  </a:t>
            </a:r>
            <a:r>
              <a:rPr lang="en-US" altLang="en-US" sz="2000" b="1" dirty="0" smtClean="0">
                <a:solidFill>
                  <a:schemeClr val="tx1"/>
                </a:solidFill>
              </a:rPr>
              <a:t>(cont’d) </a:t>
            </a:r>
            <a:r>
              <a:rPr lang="en-US" altLang="en-US" sz="2000" b="1" dirty="0" smtClean="0">
                <a:solidFill>
                  <a:schemeClr val="bg1"/>
                </a:solidFill>
              </a:rPr>
              <a:t>3</a:t>
            </a:r>
            <a:endParaRPr lang="en-US" altLang="en-US" sz="3200" dirty="0" smtClean="0"/>
          </a:p>
        </p:txBody>
      </p:sp>
      <p:sp>
        <p:nvSpPr>
          <p:cNvPr id="30722" name="Content Placeholder 1"/>
          <p:cNvSpPr>
            <a:spLocks noGrp="1"/>
          </p:cNvSpPr>
          <p:nvPr>
            <p:ph idx="1"/>
          </p:nvPr>
        </p:nvSpPr>
        <p:spPr bwMode="auto">
          <a:xfrm>
            <a:off x="304800" y="2590800"/>
            <a:ext cx="8534400" cy="3535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smtClean="0"/>
              <a:t>Readiness Review Activities:</a:t>
            </a:r>
          </a:p>
          <a:p>
            <a:pPr lvl="1"/>
            <a:r>
              <a:rPr lang="en-US" altLang="en-US" sz="2400" dirty="0" smtClean="0"/>
              <a:t>Review Entity’s state-specific VF/EA FMS Policies and Procedures Manual</a:t>
            </a:r>
          </a:p>
          <a:p>
            <a:pPr lvl="2"/>
            <a:r>
              <a:rPr lang="en-US" altLang="en-US" sz="2000" dirty="0" smtClean="0"/>
              <a:t>If a task is not documented, it probably is not going to happen.</a:t>
            </a:r>
          </a:p>
          <a:p>
            <a:pPr lvl="1"/>
            <a:r>
              <a:rPr lang="en-US" altLang="en-US" sz="2400" dirty="0" smtClean="0"/>
              <a:t>Review of contents of </a:t>
            </a:r>
            <a:r>
              <a:rPr lang="en-US" altLang="en-US" sz="2400" i="1" dirty="0" smtClean="0"/>
              <a:t>Participant/ Representative-Employer Enrollment</a:t>
            </a:r>
            <a:r>
              <a:rPr lang="en-US" altLang="en-US" sz="2400" dirty="0" smtClean="0"/>
              <a:t> and </a:t>
            </a:r>
            <a:r>
              <a:rPr lang="en-US" altLang="en-US" sz="2400" i="1" dirty="0" smtClean="0"/>
              <a:t>Support Worker Employment and Individual-directed Goods and Services Engagement Packets</a:t>
            </a:r>
            <a:r>
              <a:rPr lang="en-US" altLang="en-US" sz="2400" dirty="0" smtClean="0"/>
              <a:t>.</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12</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2"/>
          <p:cNvSpPr>
            <a:spLocks noGrp="1"/>
          </p:cNvSpPr>
          <p:nvPr>
            <p:ph type="title"/>
          </p:nvPr>
        </p:nvSpPr>
        <p:spPr bwMode="auto">
          <a:xfrm>
            <a:off x="457200" y="129540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Readiness Review  </a:t>
            </a:r>
            <a:r>
              <a:rPr lang="en-US" altLang="en-US" sz="2000" b="1" dirty="0" smtClean="0">
                <a:solidFill>
                  <a:schemeClr val="tx1"/>
                </a:solidFill>
              </a:rPr>
              <a:t>(cont’d) </a:t>
            </a:r>
            <a:r>
              <a:rPr lang="en-US" altLang="en-US" sz="2000" b="1" dirty="0" smtClean="0">
                <a:solidFill>
                  <a:schemeClr val="bg1"/>
                </a:solidFill>
              </a:rPr>
              <a:t>4</a:t>
            </a:r>
            <a:endParaRPr lang="en-US" altLang="en-US" sz="3200" dirty="0" smtClean="0"/>
          </a:p>
        </p:txBody>
      </p:sp>
      <p:sp>
        <p:nvSpPr>
          <p:cNvPr id="31746" name="Content Placeholder 1"/>
          <p:cNvSpPr>
            <a:spLocks noGrp="1"/>
          </p:cNvSpPr>
          <p:nvPr>
            <p:ph idx="1"/>
          </p:nvPr>
        </p:nvSpPr>
        <p:spPr bwMode="auto">
          <a:xfrm>
            <a:off x="381000" y="2438400"/>
            <a:ext cx="8229600" cy="3459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z="2400" dirty="0" smtClean="0"/>
              <a:t>Conduct an onsite visit of the VF/EA FMS entity’s primary and in-state satellite office(s).</a:t>
            </a:r>
          </a:p>
          <a:p>
            <a:pPr lvl="2"/>
            <a:r>
              <a:rPr lang="en-US" altLang="en-US" sz="2000" dirty="0" smtClean="0"/>
              <a:t>Conduct entrance conference and review the goals, objectives and process for the Review.</a:t>
            </a:r>
          </a:p>
          <a:p>
            <a:pPr lvl="2"/>
            <a:r>
              <a:rPr lang="en-US" altLang="en-US" sz="2000" dirty="0" smtClean="0"/>
              <a:t>Interview key management staff and discuss questions raised during desk review of the VF/EA FMS Policies and Procedures Manual and Packets.</a:t>
            </a:r>
          </a:p>
          <a:p>
            <a:pPr lvl="2"/>
            <a:r>
              <a:rPr lang="en-US" altLang="en-US" sz="2000" dirty="0" smtClean="0"/>
              <a:t>Evaluate status of plant, equipment, IT, file security and customer service system to see if it is what the entity reported in its proposal.</a:t>
            </a:r>
          </a:p>
          <a:p>
            <a:pPr lvl="2"/>
            <a:r>
              <a:rPr lang="en-US" altLang="en-US" sz="2000" dirty="0" smtClean="0"/>
              <a:t>Observe work environment and staff.</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13</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itle 2"/>
          <p:cNvSpPr>
            <a:spLocks noGrp="1"/>
          </p:cNvSpPr>
          <p:nvPr>
            <p:ph type="title"/>
          </p:nvPr>
        </p:nvSpPr>
        <p:spPr bwMode="auto">
          <a:xfrm>
            <a:off x="457200" y="1447800"/>
            <a:ext cx="82296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Readiness Review  </a:t>
            </a:r>
            <a:r>
              <a:rPr lang="en-US" altLang="en-US" sz="2000" b="1" dirty="0" smtClean="0">
                <a:solidFill>
                  <a:schemeClr val="tx1"/>
                </a:solidFill>
              </a:rPr>
              <a:t>(cont’d) </a:t>
            </a:r>
            <a:r>
              <a:rPr lang="en-US" altLang="en-US" sz="2000" b="1" dirty="0" smtClean="0">
                <a:solidFill>
                  <a:schemeClr val="bg1"/>
                </a:solidFill>
              </a:rPr>
              <a:t>5</a:t>
            </a:r>
            <a:endParaRPr lang="en-US" altLang="en-US" sz="3200" dirty="0" smtClean="0"/>
          </a:p>
        </p:txBody>
      </p:sp>
      <p:sp>
        <p:nvSpPr>
          <p:cNvPr id="32770" name="Content Placeholder 1"/>
          <p:cNvSpPr>
            <a:spLocks noGrp="1"/>
          </p:cNvSpPr>
          <p:nvPr>
            <p:ph idx="1"/>
          </p:nvPr>
        </p:nvSpPr>
        <p:spPr bwMode="auto">
          <a:xfrm>
            <a:off x="457200" y="2667000"/>
            <a:ext cx="8229600" cy="3306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2"/>
            <a:r>
              <a:rPr lang="en-US" altLang="en-US" sz="2000" dirty="0" smtClean="0"/>
              <a:t>Conduct exit conference and review key findings and next steps. </a:t>
            </a:r>
          </a:p>
          <a:p>
            <a:pPr lvl="2"/>
            <a:r>
              <a:rPr lang="en-US" altLang="en-US" sz="2000" dirty="0" smtClean="0"/>
              <a:t>Prepare and issue final report of findings and decision on level of readiness.</a:t>
            </a:r>
          </a:p>
          <a:p>
            <a:pPr lvl="2"/>
            <a:r>
              <a:rPr lang="en-US" altLang="en-US" sz="2000" dirty="0" smtClean="0"/>
              <a:t>Follow-up to make sure any issues included in POC are addressed in full by the VF/EA FMS entity.</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14</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2"/>
          <p:cNvSpPr>
            <a:spLocks noGrp="1"/>
          </p:cNvSpPr>
          <p:nvPr>
            <p:ph type="title"/>
          </p:nvPr>
        </p:nvSpPr>
        <p:spPr bwMode="auto">
          <a:xfrm>
            <a:off x="457200" y="13716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2000" b="1" dirty="0" smtClean="0">
                <a:solidFill>
                  <a:schemeClr val="tx1"/>
                </a:solidFill>
              </a:rPr>
              <a:t>(cont’d)</a:t>
            </a:r>
            <a:endParaRPr lang="en-US" altLang="en-US" sz="3200" dirty="0" smtClean="0"/>
          </a:p>
        </p:txBody>
      </p:sp>
      <p:sp>
        <p:nvSpPr>
          <p:cNvPr id="2" name="Content Placeholder 1"/>
          <p:cNvSpPr>
            <a:spLocks noGrp="1"/>
          </p:cNvSpPr>
          <p:nvPr>
            <p:ph idx="1"/>
          </p:nvPr>
        </p:nvSpPr>
        <p:spPr>
          <a:xfrm>
            <a:off x="457200" y="2514600"/>
            <a:ext cx="8229600" cy="3611563"/>
          </a:xfrm>
        </p:spPr>
        <p:txBody>
          <a:bodyPr/>
          <a:lstStyle/>
          <a:p>
            <a:pPr>
              <a:defRPr/>
            </a:pPr>
            <a:r>
              <a:rPr lang="en-US" sz="2800" dirty="0" smtClean="0">
                <a:cs typeface="+mn-cs"/>
              </a:rPr>
              <a:t>A VF/EA FMS Performance Review is an agreed upon procedures review not an audit per GAAP.</a:t>
            </a:r>
          </a:p>
          <a:p>
            <a:pPr marL="0" indent="0">
              <a:buFontTx/>
              <a:buNone/>
              <a:defRPr/>
            </a:pPr>
            <a:endParaRPr lang="en-US" sz="2800" dirty="0" smtClean="0">
              <a:cs typeface="+mn-cs"/>
            </a:endParaRPr>
          </a:p>
          <a:p>
            <a:pPr>
              <a:defRPr/>
            </a:pPr>
            <a:r>
              <a:rPr lang="en-US" sz="2800" dirty="0" smtClean="0">
                <a:cs typeface="+mn-cs"/>
              </a:rPr>
              <a:t>Pre-Performance Review Activities</a:t>
            </a:r>
          </a:p>
          <a:p>
            <a:pPr lvl="1">
              <a:defRPr/>
            </a:pPr>
            <a:r>
              <a:rPr lang="en-US" sz="2400" dirty="0" smtClean="0"/>
              <a:t>Develop Performance Measures</a:t>
            </a:r>
          </a:p>
          <a:p>
            <a:pPr lvl="2">
              <a:defRPr/>
            </a:pPr>
            <a:r>
              <a:rPr lang="en-US" sz="2000" dirty="0" smtClean="0"/>
              <a:t>Measures can be developed based on:</a:t>
            </a:r>
          </a:p>
          <a:p>
            <a:pPr lvl="3">
              <a:defRPr/>
            </a:pPr>
            <a:r>
              <a:rPr lang="en-US" u="sng" dirty="0" smtClean="0"/>
              <a:t>Effectiveness</a:t>
            </a:r>
            <a:r>
              <a:rPr lang="en-US" dirty="0" smtClean="0"/>
              <a:t> (Is the Entity doing the right things?)</a:t>
            </a:r>
          </a:p>
          <a:p>
            <a:pPr lvl="3">
              <a:defRPr/>
            </a:pPr>
            <a:r>
              <a:rPr lang="en-US" u="sng" dirty="0" smtClean="0"/>
              <a:t>Efficiency</a:t>
            </a:r>
            <a:r>
              <a:rPr lang="en-US" dirty="0" smtClean="0"/>
              <a:t> (Is the Entity doing things right?)</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15</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2"/>
          <p:cNvSpPr>
            <a:spLocks noGrp="1"/>
          </p:cNvSpPr>
          <p:nvPr>
            <p:ph type="title"/>
          </p:nvPr>
        </p:nvSpPr>
        <p:spPr bwMode="auto">
          <a:xfrm>
            <a:off x="457200" y="137160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2000" b="1" dirty="0" smtClean="0">
                <a:solidFill>
                  <a:schemeClr val="tx1"/>
                </a:solidFill>
              </a:rPr>
              <a:t>(cont’d) </a:t>
            </a:r>
            <a:r>
              <a:rPr lang="en-US" altLang="en-US" sz="1000" b="1" dirty="0" smtClean="0">
                <a:solidFill>
                  <a:schemeClr val="bg1"/>
                </a:solidFill>
              </a:rPr>
              <a:t>6</a:t>
            </a:r>
            <a:endParaRPr lang="en-US" altLang="en-US" sz="1000" dirty="0" smtClean="0"/>
          </a:p>
        </p:txBody>
      </p:sp>
      <p:sp>
        <p:nvSpPr>
          <p:cNvPr id="46081" name="Content Placeholder 1"/>
          <p:cNvSpPr>
            <a:spLocks noGrp="1"/>
          </p:cNvSpPr>
          <p:nvPr>
            <p:ph idx="1"/>
          </p:nvPr>
        </p:nvSpPr>
        <p:spPr bwMode="auto">
          <a:xfrm>
            <a:off x="457200" y="2514600"/>
            <a:ext cx="8229600" cy="36115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3">
              <a:defRPr/>
            </a:pPr>
            <a:r>
              <a:rPr lang="en-US" altLang="en-US" u="sng" dirty="0" smtClean="0"/>
              <a:t>Quality</a:t>
            </a:r>
            <a:r>
              <a:rPr lang="en-US" altLang="en-US" dirty="0" smtClean="0"/>
              <a:t> (Are the services provided by the Entity meeting state standards and requirements and state program/program participants</a:t>
            </a:r>
            <a:r>
              <a:rPr lang="ja-JP" altLang="en-US" dirty="0" smtClean="0"/>
              <a:t>’</a:t>
            </a:r>
            <a:r>
              <a:rPr lang="en-US" altLang="ja-JP" dirty="0" smtClean="0"/>
              <a:t> expectations?)</a:t>
            </a:r>
          </a:p>
          <a:p>
            <a:pPr lvl="3">
              <a:defRPr/>
            </a:pPr>
            <a:r>
              <a:rPr lang="en-US" altLang="en-US" u="sng" dirty="0" smtClean="0"/>
              <a:t>Timeliness</a:t>
            </a:r>
            <a:r>
              <a:rPr lang="en-US" altLang="en-US" dirty="0" smtClean="0"/>
              <a:t> (Is the Entity providing services in a accurate and timely manner?)</a:t>
            </a:r>
          </a:p>
          <a:p>
            <a:pPr lvl="2">
              <a:buFont typeface="Arial" panose="020B0604020202020204" pitchFamily="34" charset="0"/>
              <a:buChar char="•"/>
              <a:defRPr/>
            </a:pPr>
            <a:r>
              <a:rPr lang="en-US" altLang="en-US" sz="2000" dirty="0" smtClean="0"/>
              <a:t>Suggest that one or more performance measures be developed for each VF/EA FMS standard and key requirements.</a:t>
            </a:r>
          </a:p>
          <a:p>
            <a:pPr marL="914400" lvl="2" indent="0">
              <a:buFontTx/>
              <a:buNone/>
              <a:defRPr/>
            </a:pPr>
            <a:endParaRPr lang="en-US" altLang="en-US" sz="2000" dirty="0" smtClean="0"/>
          </a:p>
          <a:p>
            <a:pPr lvl="2">
              <a:buFont typeface="Arial" panose="020B0604020202020204" pitchFamily="34" charset="0"/>
              <a:buChar char="•"/>
              <a:defRPr/>
            </a:pPr>
            <a:r>
              <a:rPr lang="en-US" altLang="en-US" sz="2000" dirty="0" smtClean="0"/>
              <a:t>Suggest that performance measures be developed that are outcome rather than process-based.</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16</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2"/>
          <p:cNvSpPr>
            <a:spLocks noGrp="1"/>
          </p:cNvSpPr>
          <p:nvPr>
            <p:ph type="title"/>
          </p:nvPr>
        </p:nvSpPr>
        <p:spPr bwMode="auto">
          <a:xfrm>
            <a:off x="457200" y="13716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2000" b="1" dirty="0" smtClean="0">
                <a:solidFill>
                  <a:schemeClr val="tx1"/>
                </a:solidFill>
              </a:rPr>
              <a:t>(cont’d)</a:t>
            </a:r>
            <a:r>
              <a:rPr lang="en-US" altLang="en-US" sz="1000" b="1" dirty="0" smtClean="0">
                <a:solidFill>
                  <a:schemeClr val="tx1"/>
                </a:solidFill>
              </a:rPr>
              <a:t> </a:t>
            </a:r>
            <a:r>
              <a:rPr lang="en-US" altLang="en-US" sz="1000" b="1" dirty="0" smtClean="0">
                <a:solidFill>
                  <a:schemeClr val="bg1"/>
                </a:solidFill>
              </a:rPr>
              <a:t>7</a:t>
            </a:r>
            <a:endParaRPr lang="en-US" altLang="en-US" sz="1000" dirty="0" smtClean="0"/>
          </a:p>
        </p:txBody>
      </p:sp>
      <p:sp>
        <p:nvSpPr>
          <p:cNvPr id="47105" name="Content Placeholder 1"/>
          <p:cNvSpPr>
            <a:spLocks noGrp="1"/>
          </p:cNvSpPr>
          <p:nvPr>
            <p:ph idx="1"/>
          </p:nvPr>
        </p:nvSpPr>
        <p:spPr bwMode="auto">
          <a:xfrm>
            <a:off x="457200" y="2438400"/>
            <a:ext cx="8229600" cy="36877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200150" lvl="3" indent="-342900">
              <a:buFont typeface="Arial" panose="020B0604020202020204" pitchFamily="34" charset="0"/>
              <a:buChar char="•"/>
              <a:defRPr/>
            </a:pPr>
            <a:r>
              <a:rPr lang="en-US" altLang="en-US" dirty="0" smtClean="0"/>
              <a:t>Make sure the sources of data needed to generate the performance measures are available, current and accurate.</a:t>
            </a:r>
          </a:p>
          <a:p>
            <a:pPr marL="857250" lvl="3" indent="0">
              <a:buFontTx/>
              <a:buNone/>
              <a:defRPr/>
            </a:pPr>
            <a:endParaRPr lang="en-US" altLang="en-US" dirty="0" smtClean="0"/>
          </a:p>
          <a:p>
            <a:pPr marL="1200150" lvl="3" indent="-342900">
              <a:buFont typeface="Arial" panose="020B0604020202020204" pitchFamily="34" charset="0"/>
              <a:buChar char="•"/>
              <a:defRPr/>
            </a:pPr>
            <a:r>
              <a:rPr lang="en-US" altLang="en-US" dirty="0" smtClean="0"/>
              <a:t>Make sure the results of the performance measures tell a useful story about the delivery of VF/EA FMS.</a:t>
            </a:r>
          </a:p>
          <a:p>
            <a:pPr marL="857250" lvl="3" indent="0">
              <a:buFontTx/>
              <a:buNone/>
              <a:defRPr/>
            </a:pPr>
            <a:endParaRPr lang="en-US" altLang="en-US" dirty="0" smtClean="0"/>
          </a:p>
          <a:p>
            <a:pPr marL="400050" lvl="2" indent="0">
              <a:buFontTx/>
              <a:buNone/>
              <a:defRPr/>
            </a:pPr>
            <a:r>
              <a:rPr lang="en-US" altLang="en-US" dirty="0" smtClean="0"/>
              <a:t>-	Example Performance Standards might include:</a:t>
            </a:r>
          </a:p>
          <a:p>
            <a:pPr marL="400050" lvl="2" indent="0">
              <a:buFontTx/>
              <a:buNone/>
              <a:defRPr/>
            </a:pPr>
            <a:r>
              <a:rPr lang="en-US" altLang="en-US" dirty="0"/>
              <a:t>	</a:t>
            </a:r>
            <a:r>
              <a:rPr lang="en-US" altLang="en-US" sz="2000" dirty="0" smtClean="0"/>
              <a:t>1.  </a:t>
            </a:r>
            <a:r>
              <a:rPr lang="en-US" altLang="en-US" sz="2000" u="sng" dirty="0" smtClean="0"/>
              <a:t>Quality of VF/EA FMS provided</a:t>
            </a:r>
            <a:r>
              <a:rPr lang="en-US" altLang="en-US" sz="2000" dirty="0" smtClean="0"/>
              <a:t>: At least a 95 percent 	     satisfaction rate with </a:t>
            </a:r>
            <a:r>
              <a:rPr lang="en-US" altLang="en-US" sz="2000" dirty="0"/>
              <a:t>d</a:t>
            </a:r>
            <a:r>
              <a:rPr lang="en-US" altLang="en-US" sz="2000" dirty="0" smtClean="0"/>
              <a:t>elivery of VF/EA FMS as reported in 	     annual survey of participants and authorized 	  		     representatives.</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17</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tle 2"/>
          <p:cNvSpPr>
            <a:spLocks noGrp="1"/>
          </p:cNvSpPr>
          <p:nvPr>
            <p:ph type="title"/>
          </p:nvPr>
        </p:nvSpPr>
        <p:spPr bwMode="auto">
          <a:xfrm>
            <a:off x="457200" y="1295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(cont’d) </a:t>
            </a:r>
            <a:r>
              <a:rPr lang="en-US" altLang="en-US" sz="800" b="1" dirty="0" smtClean="0">
                <a:solidFill>
                  <a:schemeClr val="bg1"/>
                </a:solidFill>
              </a:rPr>
              <a:t>8</a:t>
            </a:r>
            <a:endParaRPr lang="en-US" altLang="en-US" sz="800" dirty="0" smtClean="0"/>
          </a:p>
        </p:txBody>
      </p:sp>
      <p:sp>
        <p:nvSpPr>
          <p:cNvPr id="2" name="Content Placeholder 1"/>
          <p:cNvSpPr>
            <a:spLocks noGrp="1"/>
          </p:cNvSpPr>
          <p:nvPr>
            <p:ph idx="1"/>
          </p:nvPr>
        </p:nvSpPr>
        <p:spPr>
          <a:xfrm>
            <a:off x="304800" y="2362200"/>
            <a:ext cx="8229600" cy="3687763"/>
          </a:xfrm>
        </p:spPr>
        <p:txBody>
          <a:bodyPr/>
          <a:lstStyle/>
          <a:p>
            <a:pPr marL="1371600" lvl="2" indent="-457200">
              <a:buFontTx/>
              <a:buAutoNum type="arabicPeriod" startAt="2"/>
              <a:defRPr/>
            </a:pPr>
            <a:r>
              <a:rPr lang="en-US" sz="2000" u="sng" dirty="0" smtClean="0"/>
              <a:t>Reporting</a:t>
            </a:r>
            <a:r>
              <a:rPr lang="en-US" sz="2000" dirty="0" smtClean="0"/>
              <a:t>: At least 95 percent of monthly budget reports for       participant/representative-employers are accurate.</a:t>
            </a:r>
          </a:p>
          <a:p>
            <a:pPr marL="914400" lvl="2" indent="0">
              <a:buFontTx/>
              <a:buNone/>
              <a:defRPr/>
            </a:pPr>
            <a:endParaRPr lang="en-US" sz="2000" dirty="0" smtClean="0"/>
          </a:p>
          <a:p>
            <a:pPr marL="1371600" lvl="2" indent="-457200">
              <a:buFont typeface="+mj-lt"/>
              <a:buAutoNum type="arabicPeriod" startAt="3"/>
              <a:defRPr/>
            </a:pPr>
            <a:r>
              <a:rPr lang="en-US" sz="2000" u="sng" dirty="0" smtClean="0"/>
              <a:t>Reporting</a:t>
            </a:r>
            <a:r>
              <a:rPr lang="en-US" sz="2000" dirty="0" smtClean="0"/>
              <a:t>: At least 95 percent of monthly budgets are sent to participant/representative-employers on time (specify due date).</a:t>
            </a:r>
          </a:p>
          <a:p>
            <a:pPr marL="914400" lvl="2" indent="0">
              <a:buFontTx/>
              <a:buNone/>
              <a:defRPr/>
            </a:pPr>
            <a:endParaRPr lang="en-US" sz="2000" dirty="0" smtClean="0"/>
          </a:p>
          <a:p>
            <a:pPr marL="1371600" lvl="2" indent="-457200">
              <a:buFontTx/>
              <a:buAutoNum type="arabicPeriod" startAt="4"/>
              <a:defRPr/>
            </a:pPr>
            <a:r>
              <a:rPr lang="en-US" sz="2000" u="sng" dirty="0" smtClean="0"/>
              <a:t>Customer service</a:t>
            </a:r>
            <a:r>
              <a:rPr lang="en-US" sz="2000" dirty="0" smtClean="0"/>
              <a:t>:  At least 95 percent of calls, emails, faxes and letters of inquiry to the VF/EA FMS are responded to within one (1) business day of receipt.</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18</a:t>
            </a:r>
            <a:endParaRPr lang="en-US" altLang="en-US"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p:cNvSpPr>
            <a:spLocks noGrp="1"/>
          </p:cNvSpPr>
          <p:nvPr>
            <p:ph type="title"/>
          </p:nvPr>
        </p:nvSpPr>
        <p:spPr bwMode="auto">
          <a:xfrm>
            <a:off x="457200" y="13716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2000" b="1" dirty="0" smtClean="0">
                <a:solidFill>
                  <a:schemeClr val="tx1"/>
                </a:solidFill>
              </a:rPr>
              <a:t>(cont’d) </a:t>
            </a:r>
            <a:r>
              <a:rPr lang="en-US" altLang="en-US" sz="800" b="1" dirty="0" smtClean="0">
                <a:solidFill>
                  <a:schemeClr val="bg1"/>
                </a:solidFill>
              </a:rPr>
              <a:t>9</a:t>
            </a:r>
            <a:endParaRPr lang="en-US" altLang="en-US" sz="800" dirty="0" smtClean="0"/>
          </a:p>
        </p:txBody>
      </p:sp>
      <p:sp>
        <p:nvSpPr>
          <p:cNvPr id="2" name="Content Placeholder 1"/>
          <p:cNvSpPr>
            <a:spLocks noGrp="1"/>
          </p:cNvSpPr>
          <p:nvPr>
            <p:ph idx="1"/>
          </p:nvPr>
        </p:nvSpPr>
        <p:spPr>
          <a:xfrm>
            <a:off x="457200" y="2438400"/>
            <a:ext cx="8229600" cy="3687763"/>
          </a:xfrm>
        </p:spPr>
        <p:txBody>
          <a:bodyPr/>
          <a:lstStyle/>
          <a:p>
            <a:pPr marL="1371600" lvl="2" indent="-457200">
              <a:buFont typeface="+mj-lt"/>
              <a:buAutoNum type="arabicPeriod" startAt="5"/>
              <a:defRPr/>
            </a:pPr>
            <a:r>
              <a:rPr lang="en-US" sz="2000" u="sng" dirty="0" smtClean="0"/>
              <a:t>VF/EA FMS authorization</a:t>
            </a:r>
            <a:r>
              <a:rPr lang="en-US" sz="2000" dirty="0" smtClean="0"/>
              <a:t>: The VF/EA FMS has received an IRS LTR 1997C, </a:t>
            </a:r>
            <a:r>
              <a:rPr lang="en-US" sz="2000" i="1" dirty="0" smtClean="0"/>
              <a:t>Notice of Appointment </a:t>
            </a:r>
            <a:r>
              <a:rPr lang="en-US" sz="2000" dirty="0" smtClean="0"/>
              <a:t>100 percent of participant/representative-employers.</a:t>
            </a:r>
          </a:p>
          <a:p>
            <a:pPr marL="1371600" lvl="2" indent="-457200">
              <a:spcBef>
                <a:spcPts val="1800"/>
              </a:spcBef>
              <a:buFont typeface="+mj-lt"/>
              <a:buAutoNum type="arabicPeriod" startAt="5"/>
              <a:defRPr/>
            </a:pPr>
            <a:r>
              <a:rPr lang="en-US" sz="2000" u="sng" dirty="0" smtClean="0"/>
              <a:t>Support worker payroll</a:t>
            </a:r>
            <a:r>
              <a:rPr lang="en-US" sz="2000" dirty="0" smtClean="0"/>
              <a:t>: At least 100 percent of payroll checks to support workers are issued in accordance with     the State </a:t>
            </a:r>
            <a:r>
              <a:rPr lang="en-US" sz="2000" dirty="0" err="1" smtClean="0"/>
              <a:t>DoL</a:t>
            </a:r>
            <a:r>
              <a:rPr lang="en-US" sz="2000" dirty="0" smtClean="0"/>
              <a:t> payday requirement.</a:t>
            </a:r>
          </a:p>
          <a:p>
            <a:pPr marL="1371600" lvl="2" indent="-457200">
              <a:spcBef>
                <a:spcPts val="1800"/>
              </a:spcBef>
              <a:buFont typeface="+mj-lt"/>
              <a:buAutoNum type="arabicPeriod" startAt="5"/>
              <a:defRPr/>
            </a:pPr>
            <a:r>
              <a:rPr lang="en-US" sz="2000" u="sng" dirty="0" smtClean="0"/>
              <a:t>Support worker payroll</a:t>
            </a:r>
            <a:r>
              <a:rPr lang="en-US" sz="2000" dirty="0"/>
              <a:t>:</a:t>
            </a:r>
            <a:r>
              <a:rPr lang="en-US" sz="2000" dirty="0" smtClean="0"/>
              <a:t>  At least 100 percent of support workers owed a FICA refund are issued one by January 31</a:t>
            </a:r>
            <a:r>
              <a:rPr lang="en-US" sz="2000" baseline="30000" dirty="0" smtClean="0"/>
              <a:t>st</a:t>
            </a:r>
            <a:r>
              <a:rPr lang="en-US" sz="2000" dirty="0" smtClean="0"/>
              <a:t> of the following calendar tax year.</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19</a:t>
            </a:r>
            <a:endParaRPr lang="en-US" alt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304800" y="5638800"/>
            <a:ext cx="8686800" cy="838200"/>
          </a:xfrm>
        </p:spPr>
        <p:txBody>
          <a:bodyPr numCol="2"/>
          <a:lstStyle/>
          <a:p>
            <a:pPr algn="l"/>
            <a:r>
              <a:rPr lang="en-US" sz="2000" dirty="0">
                <a:solidFill>
                  <a:schemeClr val="bg1"/>
                </a:solidFill>
              </a:rPr>
              <a:t>Susan Flanagan, M.P.H., Ph.D.</a:t>
            </a:r>
            <a:br>
              <a:rPr lang="en-US" sz="2000" dirty="0">
                <a:solidFill>
                  <a:schemeClr val="bg1"/>
                </a:solidFill>
              </a:rPr>
            </a:br>
            <a:r>
              <a:rPr lang="en-US" sz="2000" dirty="0">
                <a:solidFill>
                  <a:schemeClr val="bg1"/>
                </a:solidFill>
              </a:rPr>
              <a:t>Westchester Consulting Group</a:t>
            </a:r>
            <a:br>
              <a:rPr lang="en-US" sz="2000" dirty="0">
                <a:solidFill>
                  <a:schemeClr val="bg1"/>
                </a:solidFill>
              </a:rPr>
            </a:br>
            <a:r>
              <a:rPr lang="en-US" sz="2000" dirty="0">
                <a:solidFill>
                  <a:schemeClr val="bg1"/>
                </a:solidFill>
              </a:rPr>
              <a:t>Mollie Murphy </a:t>
            </a:r>
            <a:br>
              <a:rPr lang="en-US" sz="2000" dirty="0">
                <a:solidFill>
                  <a:schemeClr val="bg1"/>
                </a:solidFill>
              </a:rPr>
            </a:br>
            <a:r>
              <a:rPr lang="en-US" sz="2000" dirty="0" err="1">
                <a:solidFill>
                  <a:schemeClr val="bg1"/>
                </a:solidFill>
              </a:rPr>
              <a:t>Annkissam</a:t>
            </a:r>
            <a:r>
              <a:rPr lang="en-US" sz="2000" dirty="0">
                <a:solidFill>
                  <a:schemeClr val="bg1"/>
                </a:solidFill>
              </a:rPr>
              <a:t> </a:t>
            </a:r>
          </a:p>
        </p:txBody>
      </p:sp>
      <p:sp>
        <p:nvSpPr>
          <p:cNvPr id="7"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2</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2"/>
          <p:cNvSpPr>
            <a:spLocks noGrp="1"/>
          </p:cNvSpPr>
          <p:nvPr>
            <p:ph type="title"/>
          </p:nvPr>
        </p:nvSpPr>
        <p:spPr bwMode="auto">
          <a:xfrm>
            <a:off x="381000" y="12954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2000" b="1" dirty="0" smtClean="0">
                <a:solidFill>
                  <a:schemeClr val="tx1"/>
                </a:solidFill>
              </a:rPr>
              <a:t>(cont’d) </a:t>
            </a:r>
            <a:r>
              <a:rPr lang="en-US" altLang="en-US" sz="800" b="1" dirty="0" smtClean="0">
                <a:solidFill>
                  <a:schemeClr val="bg1"/>
                </a:solidFill>
              </a:rPr>
              <a:t>10</a:t>
            </a:r>
            <a:endParaRPr lang="en-US" altLang="en-US" sz="800" dirty="0" smtClean="0"/>
          </a:p>
        </p:txBody>
      </p:sp>
      <p:sp>
        <p:nvSpPr>
          <p:cNvPr id="38914" name="Content Placeholder 1"/>
          <p:cNvSpPr>
            <a:spLocks noGrp="1"/>
          </p:cNvSpPr>
          <p:nvPr>
            <p:ph idx="1"/>
          </p:nvPr>
        </p:nvSpPr>
        <p:spPr bwMode="auto">
          <a:xfrm>
            <a:off x="457200" y="2460625"/>
            <a:ext cx="8229600" cy="3535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742950" lvl="2" indent="-342900"/>
            <a:r>
              <a:rPr lang="en-US" altLang="en-US" dirty="0" smtClean="0"/>
              <a:t>Develop a Performance Review Protocol</a:t>
            </a:r>
          </a:p>
          <a:p>
            <a:pPr marL="1200150" lvl="3" indent="-342900">
              <a:buFontTx/>
              <a:buChar char="-"/>
            </a:pPr>
            <a:r>
              <a:rPr lang="en-US" altLang="en-US" dirty="0" smtClean="0"/>
              <a:t>There should be a section for each standard and requirement with space for documenting findings and source documents and initials of reviewer.</a:t>
            </a:r>
          </a:p>
          <a:p>
            <a:pPr marL="1200150" lvl="3" indent="-342900">
              <a:buFontTx/>
              <a:buChar char="-"/>
            </a:pPr>
            <a:r>
              <a:rPr lang="en-US" altLang="en-US" dirty="0" smtClean="0"/>
              <a:t>The document should be in an electronic format.</a:t>
            </a:r>
          </a:p>
          <a:p>
            <a:pPr marL="1200150" lvl="3" indent="-342900">
              <a:buFontTx/>
              <a:buChar char="-"/>
            </a:pPr>
            <a:r>
              <a:rPr lang="en-US" altLang="en-US" dirty="0" smtClean="0"/>
              <a:t>A separate excel spreadsheet should be developed to compute samples and generate scores (i.e., PARs and CIs).</a:t>
            </a:r>
          </a:p>
        </p:txBody>
      </p:sp>
      <p:sp>
        <p:nvSpPr>
          <p:cNvPr id="4" name="Slide Number Placeholder 1"/>
          <p:cNvSpPr txBox="1">
            <a:spLocks/>
          </p:cNvSpPr>
          <p:nvPr/>
        </p:nvSpPr>
        <p:spPr bwMode="auto">
          <a:xfrm>
            <a:off x="6858000" y="6392636"/>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20</a:t>
            </a:r>
            <a:endParaRPr lang="en-US" altLang="en-US"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2"/>
          <p:cNvSpPr>
            <a:spLocks noGrp="1"/>
          </p:cNvSpPr>
          <p:nvPr>
            <p:ph type="title"/>
          </p:nvPr>
        </p:nvSpPr>
        <p:spPr bwMode="auto">
          <a:xfrm>
            <a:off x="457200" y="1295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1800" b="1" dirty="0" smtClean="0">
                <a:solidFill>
                  <a:schemeClr val="tx1"/>
                </a:solidFill>
              </a:rPr>
              <a:t>(cont’d) </a:t>
            </a:r>
            <a:r>
              <a:rPr lang="en-US" altLang="en-US" sz="800" b="1" dirty="0" smtClean="0">
                <a:solidFill>
                  <a:schemeClr val="bg1"/>
                </a:solidFill>
              </a:rPr>
              <a:t>11</a:t>
            </a:r>
            <a:endParaRPr lang="en-US" altLang="en-US" sz="800" dirty="0" smtClean="0"/>
          </a:p>
        </p:txBody>
      </p:sp>
      <p:sp>
        <p:nvSpPr>
          <p:cNvPr id="39938" name="Content Placeholder 1"/>
          <p:cNvSpPr>
            <a:spLocks noGrp="1"/>
          </p:cNvSpPr>
          <p:nvPr>
            <p:ph idx="1"/>
          </p:nvPr>
        </p:nvSpPr>
        <p:spPr bwMode="auto">
          <a:xfrm>
            <a:off x="457200" y="2362200"/>
            <a:ext cx="8229600" cy="376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z="2400" dirty="0" smtClean="0"/>
              <a:t>Develop a sampling plan (random sample for general sample and stratified sampling for subgroups) for  Review.</a:t>
            </a:r>
          </a:p>
          <a:p>
            <a:pPr lvl="2"/>
            <a:r>
              <a:rPr lang="en-US" altLang="en-US" sz="2000" dirty="0" smtClean="0"/>
              <a:t>Remember, certain tasks that need to be reviewed may not fall into a general sample so a number of subgroups may need to be identified and sampled (i.e., tasks related to enrolling and dis-enrolling participants, a participant changing VF/EA FMS entity, IRS Form 8821 renewals, garnishments, liens and levies).</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21</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2"/>
          <p:cNvSpPr>
            <a:spLocks noGrp="1"/>
          </p:cNvSpPr>
          <p:nvPr>
            <p:ph type="title"/>
          </p:nvPr>
        </p:nvSpPr>
        <p:spPr bwMode="auto">
          <a:xfrm>
            <a:off x="381000" y="129540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2000" b="1" dirty="0" smtClean="0">
                <a:solidFill>
                  <a:schemeClr val="tx1"/>
                </a:solidFill>
              </a:rPr>
              <a:t>(cont’d) </a:t>
            </a:r>
            <a:r>
              <a:rPr lang="en-US" altLang="en-US" sz="800" b="1" dirty="0" smtClean="0">
                <a:solidFill>
                  <a:schemeClr val="bg1"/>
                </a:solidFill>
              </a:rPr>
              <a:t>12</a:t>
            </a:r>
            <a:endParaRPr lang="en-US" altLang="en-US" sz="800" dirty="0" smtClean="0"/>
          </a:p>
        </p:txBody>
      </p:sp>
      <p:sp>
        <p:nvSpPr>
          <p:cNvPr id="40962" name="Content Placeholder 1"/>
          <p:cNvSpPr>
            <a:spLocks noGrp="1"/>
          </p:cNvSpPr>
          <p:nvPr>
            <p:ph idx="1"/>
          </p:nvPr>
        </p:nvSpPr>
        <p:spPr bwMode="auto">
          <a:xfrm>
            <a:off x="457200" y="2514600"/>
            <a:ext cx="8229600" cy="3733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lnSpc>
                <a:spcPct val="90000"/>
              </a:lnSpc>
            </a:pPr>
            <a:r>
              <a:rPr lang="en-US" altLang="en-US" sz="2400" dirty="0" smtClean="0"/>
              <a:t>Develop a method for evaluating VF/EA FMS Entity’s performance.</a:t>
            </a:r>
          </a:p>
          <a:p>
            <a:pPr lvl="2">
              <a:lnSpc>
                <a:spcPct val="90000"/>
              </a:lnSpc>
            </a:pPr>
            <a:r>
              <a:rPr lang="en-US" altLang="en-US" sz="2000" dirty="0" smtClean="0"/>
              <a:t>Determine the “passing” score.</a:t>
            </a:r>
          </a:p>
          <a:p>
            <a:pPr lvl="3">
              <a:lnSpc>
                <a:spcPct val="90000"/>
              </a:lnSpc>
            </a:pPr>
            <a:r>
              <a:rPr lang="en-US" altLang="en-US" dirty="0" smtClean="0"/>
              <a:t>100 percent requirement often is not practical and can result in having to draw very large samples.</a:t>
            </a:r>
          </a:p>
          <a:p>
            <a:pPr lvl="2">
              <a:lnSpc>
                <a:spcPct val="90000"/>
              </a:lnSpc>
            </a:pPr>
            <a:r>
              <a:rPr lang="en-US" altLang="en-US" sz="2000" dirty="0" smtClean="0"/>
              <a:t>Method should be objective, measurable and able to stand up to appeals.</a:t>
            </a:r>
          </a:p>
          <a:p>
            <a:pPr lvl="3">
              <a:lnSpc>
                <a:spcPct val="90000"/>
              </a:lnSpc>
            </a:pPr>
            <a:r>
              <a:rPr lang="en-US" altLang="en-US" dirty="0" smtClean="0"/>
              <a:t>Recommend computing provisional accuracy rates (PAR) within a 95 percent confidence internal (CI) ± 1.5 percent.</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22</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itle 2"/>
          <p:cNvSpPr>
            <a:spLocks noGrp="1"/>
          </p:cNvSpPr>
          <p:nvPr>
            <p:ph type="title"/>
          </p:nvPr>
        </p:nvSpPr>
        <p:spPr bwMode="auto">
          <a:xfrm>
            <a:off x="381000" y="129540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2000" b="1" dirty="0" smtClean="0">
                <a:solidFill>
                  <a:schemeClr val="tx1"/>
                </a:solidFill>
              </a:rPr>
              <a:t>(cont’d) </a:t>
            </a:r>
            <a:r>
              <a:rPr lang="en-US" altLang="en-US" sz="800" b="1" dirty="0" smtClean="0">
                <a:solidFill>
                  <a:schemeClr val="bg1"/>
                </a:solidFill>
              </a:rPr>
              <a:t>13</a:t>
            </a:r>
            <a:endParaRPr lang="en-US" altLang="en-US" sz="800" dirty="0" smtClean="0"/>
          </a:p>
        </p:txBody>
      </p:sp>
      <p:sp>
        <p:nvSpPr>
          <p:cNvPr id="41986" name="Content Placeholder 1"/>
          <p:cNvSpPr>
            <a:spLocks noGrp="1"/>
          </p:cNvSpPr>
          <p:nvPr>
            <p:ph idx="1"/>
          </p:nvPr>
        </p:nvSpPr>
        <p:spPr bwMode="auto">
          <a:xfrm>
            <a:off x="457200" y="2514600"/>
            <a:ext cx="8229600" cy="3200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z="2400" dirty="0" smtClean="0"/>
              <a:t>Develop outcomes for the VF/EA FMS Entity Performance Review.  Five possible options include.</a:t>
            </a:r>
          </a:p>
          <a:p>
            <a:pPr lvl="2"/>
            <a:r>
              <a:rPr lang="en-US" altLang="en-US" sz="2000" b="1" dirty="0" smtClean="0"/>
              <a:t>Approved</a:t>
            </a:r>
            <a:r>
              <a:rPr lang="en-US" altLang="en-US" sz="2000" dirty="0" smtClean="0"/>
              <a:t>. Approval granted to continue providing services without interruption.  </a:t>
            </a:r>
          </a:p>
          <a:p>
            <a:pPr lvl="3"/>
            <a:r>
              <a:rPr lang="en-US" altLang="en-US" dirty="0" smtClean="0"/>
              <a:t>If approved for two or more reviews, State may want to consider reducing frequency of future reviews for the VF/EA FMS Entity.</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23</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itle 2"/>
          <p:cNvSpPr>
            <a:spLocks noGrp="1"/>
          </p:cNvSpPr>
          <p:nvPr>
            <p:ph type="title"/>
          </p:nvPr>
        </p:nvSpPr>
        <p:spPr bwMode="auto">
          <a:xfrm>
            <a:off x="381000" y="1295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2000" b="1" dirty="0" smtClean="0">
                <a:solidFill>
                  <a:schemeClr val="tx1"/>
                </a:solidFill>
              </a:rPr>
              <a:t>(cont’d) </a:t>
            </a:r>
            <a:r>
              <a:rPr lang="en-US" altLang="en-US" sz="800" b="1" dirty="0" smtClean="0">
                <a:solidFill>
                  <a:schemeClr val="bg1"/>
                </a:solidFill>
              </a:rPr>
              <a:t>14</a:t>
            </a:r>
            <a:endParaRPr lang="en-US" altLang="en-US" sz="800" dirty="0" smtClean="0"/>
          </a:p>
        </p:txBody>
      </p:sp>
      <p:sp>
        <p:nvSpPr>
          <p:cNvPr id="2" name="Content Placeholder 1"/>
          <p:cNvSpPr>
            <a:spLocks noGrp="1"/>
          </p:cNvSpPr>
          <p:nvPr>
            <p:ph idx="1"/>
          </p:nvPr>
        </p:nvSpPr>
        <p:spPr>
          <a:xfrm>
            <a:off x="457200" y="2667000"/>
            <a:ext cx="8229600" cy="3459163"/>
          </a:xfrm>
        </p:spPr>
        <p:txBody>
          <a:bodyPr/>
          <a:lstStyle/>
          <a:p>
            <a:pPr lvl="2">
              <a:defRPr/>
            </a:pPr>
            <a:r>
              <a:rPr lang="en-US" sz="2000" b="1" dirty="0" smtClean="0"/>
              <a:t>Provisional Approval with Plan of Correction</a:t>
            </a:r>
            <a:r>
              <a:rPr lang="en-US" sz="2000" dirty="0" smtClean="0"/>
              <a:t>. Provisional approval granted to continue providing services with the completion of an approved Plan of Correction (PAC).</a:t>
            </a:r>
          </a:p>
          <a:p>
            <a:pPr marL="857250" lvl="2" indent="0">
              <a:buFontTx/>
              <a:buNone/>
              <a:defRPr/>
            </a:pPr>
            <a:endParaRPr lang="en-US" sz="2000" u="sng" dirty="0" smtClean="0"/>
          </a:p>
          <a:p>
            <a:pPr lvl="2">
              <a:defRPr/>
            </a:pPr>
            <a:r>
              <a:rPr lang="en-US" sz="2000" b="1" dirty="0" smtClean="0"/>
              <a:t>Provisional Approval with Disallowances</a:t>
            </a:r>
            <a:r>
              <a:rPr lang="en-US" sz="2000" dirty="0" smtClean="0"/>
              <a:t>.  Provisional approval granted to continue providing services with the completion of an approved PAC and disallowances of VF/EA FMS administrative reimbursements based on review findings.</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24</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itle 2"/>
          <p:cNvSpPr>
            <a:spLocks noGrp="1"/>
          </p:cNvSpPr>
          <p:nvPr>
            <p:ph type="title"/>
          </p:nvPr>
        </p:nvSpPr>
        <p:spPr bwMode="auto">
          <a:xfrm>
            <a:off x="381000" y="144780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2000" b="1" dirty="0" smtClean="0">
                <a:solidFill>
                  <a:schemeClr val="tx1"/>
                </a:solidFill>
              </a:rPr>
              <a:t>(cont’d) </a:t>
            </a:r>
            <a:r>
              <a:rPr lang="en-US" altLang="en-US" sz="800" b="1" dirty="0" smtClean="0">
                <a:solidFill>
                  <a:schemeClr val="bg1"/>
                </a:solidFill>
              </a:rPr>
              <a:t>15</a:t>
            </a:r>
            <a:endParaRPr lang="en-US" altLang="en-US" sz="800" dirty="0" smtClean="0"/>
          </a:p>
        </p:txBody>
      </p:sp>
      <p:sp>
        <p:nvSpPr>
          <p:cNvPr id="44034" name="Content Placeholder 1"/>
          <p:cNvSpPr>
            <a:spLocks noGrp="1"/>
          </p:cNvSpPr>
          <p:nvPr>
            <p:ph idx="1"/>
          </p:nvPr>
        </p:nvSpPr>
        <p:spPr bwMode="auto">
          <a:xfrm>
            <a:off x="457200" y="2590800"/>
            <a:ext cx="8229600" cy="3535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2"/>
            <a:r>
              <a:rPr lang="en-US" altLang="en-US" sz="2000" b="1" dirty="0" smtClean="0"/>
              <a:t>Not Approved</a:t>
            </a:r>
            <a:r>
              <a:rPr lang="en-US" altLang="en-US" sz="2000" dirty="0" smtClean="0"/>
              <a:t>. A disapproval has been determined and the VF/EA FMS Entity is instructed to suspend enrollment of new participants until an approved POC is completed.  VF/EA FMS administrative reimbursements are suspended until all identified deficits have been corrected.</a:t>
            </a:r>
          </a:p>
          <a:p>
            <a:pPr lvl="2">
              <a:buFontTx/>
              <a:buNone/>
            </a:pPr>
            <a:endParaRPr lang="en-US" altLang="en-US" sz="2000" dirty="0" smtClean="0"/>
          </a:p>
          <a:p>
            <a:pPr lvl="2"/>
            <a:r>
              <a:rPr lang="en-US" altLang="en-US" sz="2000" b="1" dirty="0" smtClean="0"/>
              <a:t>Removal. </a:t>
            </a:r>
            <a:r>
              <a:rPr lang="en-US" altLang="en-US" sz="2000" dirty="0" smtClean="0"/>
              <a:t>Recommendation is made that the VF/EA FMS Entity cease providing services to the program based on the results of the Review. The VF/EA FMS entity is requested to initiate transferring participants to an alternate VF/EA FMS Entity identified by the state.</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25</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itle 2"/>
          <p:cNvSpPr>
            <a:spLocks noGrp="1"/>
          </p:cNvSpPr>
          <p:nvPr>
            <p:ph type="title"/>
          </p:nvPr>
        </p:nvSpPr>
        <p:spPr bwMode="auto">
          <a:xfrm>
            <a:off x="381000" y="14478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2000" b="1" dirty="0" smtClean="0">
                <a:solidFill>
                  <a:schemeClr val="tx1"/>
                </a:solidFill>
              </a:rPr>
              <a:t>(cont’d) </a:t>
            </a:r>
            <a:r>
              <a:rPr lang="en-US" altLang="en-US" sz="800" b="1" dirty="0" smtClean="0">
                <a:solidFill>
                  <a:schemeClr val="bg1"/>
                </a:solidFill>
              </a:rPr>
              <a:t>16</a:t>
            </a:r>
            <a:endParaRPr lang="en-US" altLang="en-US" sz="800" dirty="0" smtClean="0"/>
          </a:p>
        </p:txBody>
      </p:sp>
      <p:sp>
        <p:nvSpPr>
          <p:cNvPr id="2" name="Content Placeholder 1"/>
          <p:cNvSpPr>
            <a:spLocks noGrp="1"/>
          </p:cNvSpPr>
          <p:nvPr>
            <p:ph idx="1"/>
          </p:nvPr>
        </p:nvSpPr>
        <p:spPr>
          <a:xfrm>
            <a:off x="457200" y="2590800"/>
            <a:ext cx="8229600" cy="3962400"/>
          </a:xfrm>
        </p:spPr>
        <p:txBody>
          <a:bodyPr/>
          <a:lstStyle/>
          <a:p>
            <a:pPr lvl="1">
              <a:defRPr/>
            </a:pPr>
            <a:r>
              <a:rPr lang="en-US" sz="2400" dirty="0" smtClean="0"/>
              <a:t>Develop a VF/EA FMS Performance Review Resource Binder</a:t>
            </a:r>
          </a:p>
          <a:p>
            <a:pPr lvl="2">
              <a:defRPr/>
            </a:pPr>
            <a:r>
              <a:rPr lang="en-US" dirty="0" smtClean="0"/>
              <a:t>Should include all key documents and example completed agreements and forms so that the Review Team can refer to them during while conducting the Review.</a:t>
            </a:r>
          </a:p>
          <a:p>
            <a:pPr marL="914400" lvl="2" indent="0">
              <a:buFontTx/>
              <a:buNone/>
              <a:defRPr/>
            </a:pPr>
            <a:endParaRPr lang="en-US" dirty="0" smtClean="0"/>
          </a:p>
          <a:p>
            <a:pPr lvl="1">
              <a:defRPr/>
            </a:pPr>
            <a:r>
              <a:rPr lang="en-US" sz="2400" dirty="0" smtClean="0"/>
              <a:t>Assemble a Review Team that includes staff from relevant areas (i.e., program, fiscal, audit).</a:t>
            </a:r>
            <a:endParaRPr lang="en-US" sz="2400" dirty="0"/>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26</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itle 2"/>
          <p:cNvSpPr>
            <a:spLocks noGrp="1"/>
          </p:cNvSpPr>
          <p:nvPr>
            <p:ph type="title"/>
          </p:nvPr>
        </p:nvSpPr>
        <p:spPr bwMode="auto">
          <a:xfrm>
            <a:off x="381000" y="13716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2000" b="1" dirty="0" smtClean="0">
                <a:solidFill>
                  <a:schemeClr val="tx1"/>
                </a:solidFill>
              </a:rPr>
              <a:t>(cont’d) </a:t>
            </a:r>
            <a:r>
              <a:rPr lang="en-US" altLang="en-US" sz="800" b="1" dirty="0" smtClean="0">
                <a:solidFill>
                  <a:schemeClr val="bg1"/>
                </a:solidFill>
              </a:rPr>
              <a:t>17</a:t>
            </a:r>
            <a:endParaRPr lang="en-US" altLang="en-US" sz="800" dirty="0" smtClean="0"/>
          </a:p>
        </p:txBody>
      </p:sp>
      <p:sp>
        <p:nvSpPr>
          <p:cNvPr id="2" name="Content Placeholder 1"/>
          <p:cNvSpPr>
            <a:spLocks noGrp="1"/>
          </p:cNvSpPr>
          <p:nvPr>
            <p:ph idx="1"/>
          </p:nvPr>
        </p:nvSpPr>
        <p:spPr>
          <a:xfrm>
            <a:off x="457200" y="2590800"/>
            <a:ext cx="8229600" cy="3535363"/>
          </a:xfrm>
        </p:spPr>
        <p:txBody>
          <a:bodyPr/>
          <a:lstStyle/>
          <a:p>
            <a:pPr lvl="1">
              <a:buFont typeface="Arial" panose="020B0604020202020204" pitchFamily="34" charset="0"/>
              <a:buChar char="•"/>
              <a:defRPr/>
            </a:pPr>
            <a:r>
              <a:rPr lang="en-US" dirty="0" smtClean="0"/>
              <a:t>Perform Onsite Review</a:t>
            </a:r>
          </a:p>
          <a:p>
            <a:pPr lvl="2">
              <a:buFontTx/>
              <a:buChar char="-"/>
              <a:defRPr/>
            </a:pPr>
            <a:r>
              <a:rPr lang="en-US" dirty="0" smtClean="0"/>
              <a:t>Develop and send a Review Notification Letter to </a:t>
            </a:r>
          </a:p>
          <a:p>
            <a:pPr marL="914400" lvl="2" indent="0">
              <a:buFontTx/>
              <a:buNone/>
              <a:defRPr/>
            </a:pPr>
            <a:r>
              <a:rPr lang="en-US" dirty="0" smtClean="0"/>
              <a:t>  VF/EA FMS Entity</a:t>
            </a:r>
          </a:p>
          <a:p>
            <a:pPr lvl="3">
              <a:buFont typeface="Arial" panose="020B0604020202020204" pitchFamily="34" charset="0"/>
              <a:buChar char="•"/>
              <a:defRPr/>
            </a:pPr>
            <a:r>
              <a:rPr lang="en-US" dirty="0" smtClean="0"/>
              <a:t>Should include the date, time and location for the Review and the review period;</a:t>
            </a:r>
          </a:p>
          <a:p>
            <a:pPr lvl="3">
              <a:buFont typeface="Arial" panose="020B0604020202020204" pitchFamily="34" charset="0"/>
              <a:buChar char="•"/>
              <a:defRPr/>
            </a:pPr>
            <a:r>
              <a:rPr lang="en-US" dirty="0" smtClean="0"/>
              <a:t>Request a list of participants overall and by subgroups served in the review year for sampling; and</a:t>
            </a:r>
          </a:p>
          <a:p>
            <a:pPr lvl="3">
              <a:buFont typeface="Arial" panose="020B0604020202020204" pitchFamily="34" charset="0"/>
              <a:buChar char="•"/>
              <a:defRPr/>
            </a:pPr>
            <a:r>
              <a:rPr lang="en-US" dirty="0" smtClean="0"/>
              <a:t>Request for information and for what time period and what form the information should be available.</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27</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itle 2"/>
          <p:cNvSpPr>
            <a:spLocks noGrp="1"/>
          </p:cNvSpPr>
          <p:nvPr>
            <p:ph type="title"/>
          </p:nvPr>
        </p:nvSpPr>
        <p:spPr bwMode="auto">
          <a:xfrm>
            <a:off x="381000" y="137160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2000" b="1" dirty="0" smtClean="0">
                <a:solidFill>
                  <a:schemeClr val="tx1"/>
                </a:solidFill>
              </a:rPr>
              <a:t>(cont’d) </a:t>
            </a:r>
            <a:r>
              <a:rPr lang="en-US" altLang="en-US" sz="800" b="1" dirty="0" smtClean="0">
                <a:solidFill>
                  <a:schemeClr val="bg1"/>
                </a:solidFill>
              </a:rPr>
              <a:t>18</a:t>
            </a:r>
            <a:endParaRPr lang="en-US" altLang="en-US" sz="800" dirty="0" smtClean="0"/>
          </a:p>
        </p:txBody>
      </p:sp>
      <p:sp>
        <p:nvSpPr>
          <p:cNvPr id="47106" name="Content Placeholder 1"/>
          <p:cNvSpPr>
            <a:spLocks noGrp="1"/>
          </p:cNvSpPr>
          <p:nvPr>
            <p:ph idx="1"/>
          </p:nvPr>
        </p:nvSpPr>
        <p:spPr bwMode="auto">
          <a:xfrm>
            <a:off x="457200" y="2590800"/>
            <a:ext cx="8229600" cy="3535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2">
              <a:buFontTx/>
              <a:buChar char="-"/>
            </a:pPr>
            <a:r>
              <a:rPr lang="en-US" altLang="en-US" dirty="0" smtClean="0"/>
              <a:t>Conduct entrance interview and review the goals, objectives and process for the Review.</a:t>
            </a:r>
          </a:p>
          <a:p>
            <a:pPr lvl="2">
              <a:buFontTx/>
              <a:buChar char="-"/>
            </a:pPr>
            <a:r>
              <a:rPr lang="en-US" altLang="en-US" dirty="0" smtClean="0"/>
              <a:t>Conduct the Review using the Protocol and sample(s) drawn.</a:t>
            </a:r>
          </a:p>
          <a:p>
            <a:pPr lvl="2">
              <a:buFontTx/>
              <a:buChar char="-"/>
            </a:pPr>
            <a:r>
              <a:rPr lang="en-US" altLang="en-US" dirty="0" smtClean="0"/>
              <a:t>Interview staff and observe them performing their duties.</a:t>
            </a:r>
          </a:p>
          <a:p>
            <a:pPr lvl="2">
              <a:buFontTx/>
              <a:buChar char="-"/>
            </a:pPr>
            <a:r>
              <a:rPr lang="en-US" altLang="en-US" dirty="0" smtClean="0"/>
              <a:t>Tour the physical plant and take an inventory of required equipment and systems.</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28</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itle 2"/>
          <p:cNvSpPr>
            <a:spLocks noGrp="1"/>
          </p:cNvSpPr>
          <p:nvPr>
            <p:ph type="title"/>
          </p:nvPr>
        </p:nvSpPr>
        <p:spPr bwMode="auto">
          <a:xfrm>
            <a:off x="381000" y="13716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2000" b="1" dirty="0" smtClean="0">
                <a:solidFill>
                  <a:schemeClr val="tx1"/>
                </a:solidFill>
              </a:rPr>
              <a:t>(cont’d) </a:t>
            </a:r>
            <a:r>
              <a:rPr lang="en-US" altLang="en-US" sz="800" b="1" dirty="0" smtClean="0">
                <a:solidFill>
                  <a:schemeClr val="bg1"/>
                </a:solidFill>
              </a:rPr>
              <a:t>19</a:t>
            </a:r>
            <a:endParaRPr lang="en-US" altLang="en-US" sz="800" dirty="0" smtClean="0"/>
          </a:p>
        </p:txBody>
      </p:sp>
      <p:sp>
        <p:nvSpPr>
          <p:cNvPr id="2" name="Content Placeholder 1"/>
          <p:cNvSpPr>
            <a:spLocks noGrp="1"/>
          </p:cNvSpPr>
          <p:nvPr>
            <p:ph idx="1"/>
          </p:nvPr>
        </p:nvSpPr>
        <p:spPr>
          <a:xfrm>
            <a:off x="457200" y="2590800"/>
            <a:ext cx="8229600" cy="4144963"/>
          </a:xfrm>
        </p:spPr>
        <p:txBody>
          <a:bodyPr/>
          <a:lstStyle/>
          <a:p>
            <a:pPr lvl="2">
              <a:buFontTx/>
              <a:buChar char="-"/>
              <a:defRPr/>
            </a:pPr>
            <a:r>
              <a:rPr lang="en-US" dirty="0" smtClean="0"/>
              <a:t>Conduct exit conference and review key findings and next steps with VF/EA FMS entity.</a:t>
            </a:r>
          </a:p>
          <a:p>
            <a:pPr lvl="2">
              <a:buFontTx/>
              <a:buChar char="-"/>
              <a:defRPr/>
            </a:pPr>
            <a:r>
              <a:rPr lang="en-US" dirty="0" smtClean="0"/>
              <a:t>Analyze information and data collected.</a:t>
            </a:r>
          </a:p>
          <a:p>
            <a:pPr lvl="2">
              <a:buFontTx/>
              <a:buChar char="-"/>
              <a:defRPr/>
            </a:pPr>
            <a:r>
              <a:rPr lang="en-US" dirty="0" smtClean="0"/>
              <a:t>Generate scores for standards and aggregate </a:t>
            </a:r>
          </a:p>
          <a:p>
            <a:pPr marL="914400" lvl="2" indent="0">
              <a:buFontTx/>
              <a:buNone/>
              <a:defRPr/>
            </a:pPr>
            <a:r>
              <a:rPr lang="en-US" dirty="0"/>
              <a:t> </a:t>
            </a:r>
            <a:r>
              <a:rPr lang="en-US" dirty="0" smtClean="0"/>
              <a:t>  score.</a:t>
            </a:r>
          </a:p>
          <a:p>
            <a:pPr lvl="2">
              <a:buFontTx/>
              <a:buChar char="-"/>
              <a:defRPr/>
            </a:pPr>
            <a:r>
              <a:rPr lang="en-US" dirty="0" smtClean="0"/>
              <a:t>Determine outcome for VF/EA FMS entity based </a:t>
            </a:r>
          </a:p>
          <a:p>
            <a:pPr marL="914400" lvl="2" indent="0">
              <a:buFontTx/>
              <a:buNone/>
              <a:defRPr/>
            </a:pPr>
            <a:r>
              <a:rPr lang="en-US" dirty="0"/>
              <a:t> </a:t>
            </a:r>
            <a:r>
              <a:rPr lang="en-US" dirty="0" smtClean="0"/>
              <a:t>  on aggregate score.</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29</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2"/>
          <p:cNvSpPr>
            <a:spLocks noGrp="1"/>
          </p:cNvSpPr>
          <p:nvPr>
            <p:ph type="title"/>
          </p:nvPr>
        </p:nvSpPr>
        <p:spPr bwMode="auto">
          <a:xfrm>
            <a:off x="457200" y="1295400"/>
            <a:ext cx="8229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t>Objectives of Today’s TA Webinar</a:t>
            </a:r>
            <a:br>
              <a:rPr lang="en-US" altLang="en-US" sz="3200" b="1" dirty="0" smtClean="0"/>
            </a:br>
            <a:endParaRPr lang="en-US" altLang="en-US" sz="3200" dirty="0" smtClean="0"/>
          </a:p>
        </p:txBody>
      </p:sp>
      <p:sp>
        <p:nvSpPr>
          <p:cNvPr id="21506" name="Content Placeholder 1"/>
          <p:cNvSpPr>
            <a:spLocks noGrp="1"/>
          </p:cNvSpPr>
          <p:nvPr>
            <p:ph idx="1"/>
          </p:nvPr>
        </p:nvSpPr>
        <p:spPr bwMode="auto">
          <a:xfrm>
            <a:off x="457200" y="2057400"/>
            <a:ext cx="8229600" cy="4068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smtClean="0"/>
              <a:t>Discuss why determining a VF/EA FMS Entity’s readiness and monitoring performance is important.</a:t>
            </a:r>
          </a:p>
          <a:p>
            <a:r>
              <a:rPr lang="en-US" altLang="en-US" sz="2800" dirty="0" smtClean="0"/>
              <a:t>Review the key components and outcomes of a VF/EA FMS Readiness Review.</a:t>
            </a:r>
          </a:p>
          <a:p>
            <a:r>
              <a:rPr lang="en-US" altLang="en-US" sz="2800" dirty="0" smtClean="0"/>
              <a:t>Review the key components and outcomes of a VF/EA FMS Entity Performance Review.</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a:solidFill>
                  <a:schemeClr val="bg1"/>
                </a:solidFill>
              </a:rPr>
              <a:t>3</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itle 2"/>
          <p:cNvSpPr>
            <a:spLocks noGrp="1"/>
          </p:cNvSpPr>
          <p:nvPr>
            <p:ph type="title"/>
          </p:nvPr>
        </p:nvSpPr>
        <p:spPr bwMode="auto">
          <a:xfrm>
            <a:off x="381000" y="14478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Performance Review  </a:t>
            </a:r>
            <a:r>
              <a:rPr lang="en-US" altLang="en-US" sz="2000" b="1" dirty="0" smtClean="0">
                <a:solidFill>
                  <a:schemeClr val="tx1"/>
                </a:solidFill>
              </a:rPr>
              <a:t>(cont’d)</a:t>
            </a:r>
            <a:r>
              <a:rPr lang="en-US" altLang="en-US" sz="2000" b="1" dirty="0" smtClean="0">
                <a:solidFill>
                  <a:schemeClr val="bg1"/>
                </a:solidFill>
              </a:rPr>
              <a:t> </a:t>
            </a:r>
            <a:r>
              <a:rPr lang="en-US" altLang="en-US" sz="800" b="1" dirty="0" smtClean="0">
                <a:solidFill>
                  <a:schemeClr val="bg1"/>
                </a:solidFill>
              </a:rPr>
              <a:t>20</a:t>
            </a:r>
            <a:endParaRPr lang="en-US" altLang="en-US" sz="800" dirty="0" smtClean="0"/>
          </a:p>
        </p:txBody>
      </p:sp>
      <p:sp>
        <p:nvSpPr>
          <p:cNvPr id="2" name="Content Placeholder 1"/>
          <p:cNvSpPr>
            <a:spLocks noGrp="1"/>
          </p:cNvSpPr>
          <p:nvPr>
            <p:ph idx="1"/>
          </p:nvPr>
        </p:nvSpPr>
        <p:spPr>
          <a:xfrm>
            <a:off x="304800" y="2590800"/>
            <a:ext cx="8382000" cy="3382963"/>
          </a:xfrm>
        </p:spPr>
        <p:txBody>
          <a:bodyPr/>
          <a:lstStyle/>
          <a:p>
            <a:pPr lvl="2">
              <a:buFontTx/>
              <a:buChar char="-"/>
              <a:defRPr/>
            </a:pPr>
            <a:r>
              <a:rPr lang="en-US" dirty="0" smtClean="0"/>
              <a:t>Prepare final report and review with VF/EA FMS </a:t>
            </a:r>
          </a:p>
          <a:p>
            <a:pPr marL="914400" lvl="2" indent="0">
              <a:buFontTx/>
              <a:buNone/>
              <a:defRPr/>
            </a:pPr>
            <a:r>
              <a:rPr lang="en-US" dirty="0"/>
              <a:t> </a:t>
            </a:r>
            <a:r>
              <a:rPr lang="en-US" dirty="0" smtClean="0"/>
              <a:t>  entity.</a:t>
            </a:r>
          </a:p>
          <a:p>
            <a:pPr marL="914400" lvl="2" indent="0">
              <a:buFontTx/>
              <a:buNone/>
              <a:defRPr/>
            </a:pPr>
            <a:r>
              <a:rPr lang="en-US" dirty="0" smtClean="0"/>
              <a:t>-  If POC is required, following up on implementation.</a:t>
            </a:r>
          </a:p>
          <a:p>
            <a:pPr lvl="2">
              <a:buFontTx/>
              <a:buChar char="-"/>
              <a:defRPr/>
            </a:pPr>
            <a:r>
              <a:rPr lang="en-US" dirty="0" smtClean="0"/>
              <a:t>Follow-up on all other outcomes as result of </a:t>
            </a:r>
          </a:p>
          <a:p>
            <a:pPr marL="914400" lvl="2" indent="0">
              <a:buFontTx/>
              <a:buNone/>
              <a:defRPr/>
            </a:pPr>
            <a:r>
              <a:rPr lang="en-US" dirty="0"/>
              <a:t> </a:t>
            </a:r>
            <a:r>
              <a:rPr lang="en-US" dirty="0" smtClean="0"/>
              <a:t>  Review.</a:t>
            </a:r>
          </a:p>
          <a:p>
            <a:pPr lvl="2">
              <a:buFontTx/>
              <a:buChar char="-"/>
              <a:defRPr/>
            </a:pPr>
            <a:r>
              <a:rPr lang="en-US" dirty="0" smtClean="0"/>
              <a:t>Make sure that the VF/EA FMS entity incorporates </a:t>
            </a:r>
          </a:p>
          <a:p>
            <a:pPr marL="914400" lvl="2" indent="0">
              <a:buFontTx/>
              <a:buNone/>
              <a:defRPr/>
            </a:pPr>
            <a:r>
              <a:rPr lang="en-US" dirty="0"/>
              <a:t> </a:t>
            </a:r>
            <a:r>
              <a:rPr lang="en-US" dirty="0" smtClean="0"/>
              <a:t>  findings as appropriate in its Policies and </a:t>
            </a:r>
          </a:p>
          <a:p>
            <a:pPr marL="914400" lvl="2" indent="0">
              <a:buFontTx/>
              <a:buNone/>
              <a:defRPr/>
            </a:pPr>
            <a:r>
              <a:rPr lang="en-US" dirty="0"/>
              <a:t> </a:t>
            </a:r>
            <a:r>
              <a:rPr lang="en-US" dirty="0" smtClean="0"/>
              <a:t>  Procedures Manual and Quality Assurance Plan.</a:t>
            </a:r>
            <a:endParaRPr lang="en-US" dirty="0"/>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30</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itle 2"/>
          <p:cNvSpPr>
            <a:spLocks noGrp="1"/>
          </p:cNvSpPr>
          <p:nvPr>
            <p:ph type="title"/>
          </p:nvPr>
        </p:nvSpPr>
        <p:spPr bwMode="auto">
          <a:xfrm>
            <a:off x="457200" y="14478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t>Processing, Discussion and Questions</a:t>
            </a:r>
            <a:endParaRPr lang="en-US" altLang="en-US" sz="2400" dirty="0" smtClean="0"/>
          </a:p>
        </p:txBody>
      </p:sp>
      <p:sp>
        <p:nvSpPr>
          <p:cNvPr id="26626" name="Content Placeholder 1"/>
          <p:cNvSpPr>
            <a:spLocks noGrp="1"/>
          </p:cNvSpPr>
          <p:nvPr>
            <p:ph idx="1"/>
          </p:nvPr>
        </p:nvSpPr>
        <p:spPr bwMode="auto">
          <a:xfrm>
            <a:off x="457200" y="2286000"/>
            <a:ext cx="8229600" cy="3916363"/>
          </a:xfrm>
          <a:extLst/>
        </p:spPr>
        <p:txBody>
          <a:bodyPr vert="horz" wrap="square" lIns="91440" tIns="45720" rIns="91440" bIns="45720" numCol="1" anchor="t" anchorCtr="0" compatLnSpc="1">
            <a:prstTxWarp prst="textNoShape">
              <a:avLst/>
            </a:prstTxWarp>
          </a:bodyPr>
          <a:lstStyle/>
          <a:p>
            <a:pPr>
              <a:defRPr/>
            </a:pPr>
            <a:r>
              <a:rPr lang="en-US" sz="2800" dirty="0">
                <a:cs typeface="+mn-cs"/>
              </a:rPr>
              <a:t>What is your biggest insight about what you just heard</a:t>
            </a:r>
            <a:r>
              <a:rPr lang="en-US" sz="2800" dirty="0" smtClean="0">
                <a:cs typeface="+mn-cs"/>
              </a:rPr>
              <a:t>?</a:t>
            </a:r>
          </a:p>
          <a:p>
            <a:pPr marL="0" indent="0">
              <a:buFontTx/>
              <a:buNone/>
              <a:defRPr/>
            </a:pPr>
            <a:endParaRPr lang="en-US" sz="2800" dirty="0">
              <a:cs typeface="+mn-cs"/>
            </a:endParaRPr>
          </a:p>
          <a:p>
            <a:pPr>
              <a:defRPr/>
            </a:pPr>
            <a:r>
              <a:rPr lang="en-US" altLang="en-US" sz="2800" dirty="0" smtClean="0">
                <a:ea typeface="+mn-ea"/>
                <a:cs typeface="+mn-cs"/>
              </a:rPr>
              <a:t>What features/recommendations presented could be implemented in Oregon?</a:t>
            </a:r>
          </a:p>
          <a:p>
            <a:pPr lvl="1">
              <a:defRPr/>
            </a:pPr>
            <a:r>
              <a:rPr lang="en-US" altLang="en-US" sz="2400" dirty="0" smtClean="0">
                <a:ea typeface="ＭＳ Ｐゴシック" charset="0"/>
              </a:rPr>
              <a:t>What resources would be needed?</a:t>
            </a:r>
          </a:p>
          <a:p>
            <a:pPr lvl="1">
              <a:defRPr/>
            </a:pPr>
            <a:r>
              <a:rPr lang="en-US" altLang="en-US" sz="2400" dirty="0" smtClean="0">
                <a:ea typeface="ＭＳ Ｐゴシック" charset="0"/>
              </a:rPr>
              <a:t>What challenges would be encounter and how could they be addressed?</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31</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2"/>
          <p:cNvSpPr>
            <a:spLocks noGrp="1"/>
          </p:cNvSpPr>
          <p:nvPr>
            <p:ph type="title"/>
          </p:nvPr>
        </p:nvSpPr>
        <p:spPr bwMode="auto">
          <a:xfrm>
            <a:off x="381000" y="1600200"/>
            <a:ext cx="82296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t>Where to Find Help </a:t>
            </a:r>
            <a:endParaRPr lang="en-US" altLang="en-US" sz="2400" dirty="0" smtClean="0"/>
          </a:p>
        </p:txBody>
      </p:sp>
      <p:sp>
        <p:nvSpPr>
          <p:cNvPr id="51203" name="Content Placeholder 1"/>
          <p:cNvSpPr>
            <a:spLocks noGrp="1"/>
          </p:cNvSpPr>
          <p:nvPr>
            <p:ph idx="1"/>
          </p:nvPr>
        </p:nvSpPr>
        <p:spPr bwMode="auto">
          <a:xfrm>
            <a:off x="492125" y="2286000"/>
            <a:ext cx="8229600" cy="4144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To request TA: </a:t>
            </a:r>
          </a:p>
          <a:p>
            <a:pPr marL="914400" lvl="2" indent="0" eaLnBrk="1" hangingPunct="1">
              <a:buFontTx/>
              <a:buNone/>
            </a:pPr>
            <a:r>
              <a:rPr lang="en-US" altLang="en-US" sz="3200" dirty="0" smtClean="0"/>
              <a:t>http://www.hcbs-ta.org/request.aspx</a:t>
            </a:r>
          </a:p>
          <a:p>
            <a:pPr marL="914400" lvl="2" indent="0" eaLnBrk="1" hangingPunct="1">
              <a:buFontTx/>
              <a:buNone/>
            </a:pPr>
            <a:r>
              <a:rPr lang="en-US" altLang="en-US" sz="3200" dirty="0" smtClean="0"/>
              <a:t> </a:t>
            </a:r>
          </a:p>
          <a:p>
            <a:pPr eaLnBrk="1" hangingPunct="1"/>
            <a:r>
              <a:rPr lang="en-US" altLang="en-US" dirty="0" smtClean="0"/>
              <a:t>For additional information:</a:t>
            </a:r>
            <a:r>
              <a:rPr lang="en-US" altLang="en-US" dirty="0" smtClean="0">
                <a:solidFill>
                  <a:schemeClr val="accent2"/>
                </a:solidFill>
              </a:rPr>
              <a:t> 				</a:t>
            </a:r>
            <a:r>
              <a:rPr lang="en-US" altLang="en-US" u="sng" dirty="0" smtClean="0">
                <a:solidFill>
                  <a:srgbClr val="0000FF"/>
                </a:solidFill>
                <a:hlinkClick r:id="rId2" tooltip="http://www.hcbs-ta.org"/>
              </a:rPr>
              <a:t>http://www.hcbs-ta.org</a:t>
            </a:r>
            <a:endParaRPr lang="en-US" altLang="en-US" u="sng" dirty="0" smtClean="0">
              <a:solidFill>
                <a:srgbClr val="0000FF"/>
              </a:solidFill>
            </a:endParaRP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32</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3200"/>
            <a:ext cx="8229600" cy="1143000"/>
          </a:xfrm>
        </p:spPr>
        <p:txBody>
          <a:bodyPr/>
          <a:lstStyle/>
          <a:p>
            <a:r>
              <a:rPr lang="en-US" b="1" dirty="0" smtClean="0"/>
              <a:t>Who is on the call today? </a:t>
            </a:r>
            <a:endParaRPr lang="en-US" b="1" dirty="0"/>
          </a:p>
        </p:txBody>
      </p:sp>
      <p:sp>
        <p:nvSpPr>
          <p:cNvPr id="22531"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fld id="{B99A030C-C75E-4A2E-8696-473FE871F2B5}" type="slidenum">
              <a:rPr lang="en-US" altLang="en-US">
                <a:solidFill>
                  <a:schemeClr val="bg1"/>
                </a:solidFill>
              </a:rPr>
              <a:pPr/>
              <a:t>4</a:t>
            </a:fld>
            <a:endParaRPr lang="en-US" altLang="en-US">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p:cNvSpPr>
            <a:spLocks noGrp="1" noChangeArrowheads="1"/>
          </p:cNvSpPr>
          <p:nvPr>
            <p:ph type="title"/>
          </p:nvPr>
        </p:nvSpPr>
        <p:spPr>
          <a:xfrm>
            <a:off x="457200" y="1600200"/>
            <a:ext cx="8229600" cy="1143000"/>
          </a:xfrm>
        </p:spPr>
        <p:txBody>
          <a:bodyPr/>
          <a:lstStyle/>
          <a:p>
            <a:pPr algn="l"/>
            <a:r>
              <a:rPr lang="en-US" altLang="en-US" sz="3200" b="1" dirty="0" smtClean="0"/>
              <a:t>Why is Determining a VF/EA FMS Entity’s Readiness and Monitoring Performance Important?</a:t>
            </a:r>
          </a:p>
        </p:txBody>
      </p:sp>
      <p:sp>
        <p:nvSpPr>
          <p:cNvPr id="23555" name="Rectangle 3"/>
          <p:cNvSpPr>
            <a:spLocks noGrp="1" noChangeArrowheads="1"/>
          </p:cNvSpPr>
          <p:nvPr>
            <p:ph type="body" idx="1"/>
          </p:nvPr>
        </p:nvSpPr>
        <p:spPr>
          <a:xfrm>
            <a:off x="457200" y="3352800"/>
            <a:ext cx="8229600" cy="2743200"/>
          </a:xfrm>
        </p:spPr>
        <p:txBody>
          <a:bodyPr/>
          <a:lstStyle/>
          <a:p>
            <a:r>
              <a:rPr lang="en-US" altLang="en-US" sz="2800" dirty="0" smtClean="0"/>
              <a:t>VF/EA FMS entities’ knowledge of and compliance with IRS (as a Section 3504 employer agent) and Federal and State wage and hour and unemployment insurance tax and workers’ compensation insurance rules and regulations can vary significantly.</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a:solidFill>
                  <a:schemeClr val="bg1"/>
                </a:solidFill>
              </a:rPr>
              <a:t>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bwMode="auto">
          <a:xfrm>
            <a:off x="457200" y="1371600"/>
            <a:ext cx="82296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Why is Determining a VF/EA FMS Entity’s Readiness and Monitoring Performance Important? </a:t>
            </a:r>
            <a:r>
              <a:rPr lang="en-US" altLang="en-US" sz="2000" b="1" dirty="0" smtClean="0">
                <a:solidFill>
                  <a:schemeClr val="tx1"/>
                </a:solidFill>
              </a:rPr>
              <a:t>(cont’d) </a:t>
            </a:r>
            <a:r>
              <a:rPr lang="en-US" altLang="en-US" sz="2000" b="1" dirty="0" smtClean="0">
                <a:solidFill>
                  <a:schemeClr val="bg1"/>
                </a:solidFill>
              </a:rPr>
              <a:t>1</a:t>
            </a:r>
            <a:endParaRPr lang="en-US" altLang="en-US" sz="3200" dirty="0" smtClean="0"/>
          </a:p>
        </p:txBody>
      </p:sp>
      <p:sp>
        <p:nvSpPr>
          <p:cNvPr id="24578" name="Content Placeholder 1"/>
          <p:cNvSpPr>
            <a:spLocks noGrp="1"/>
          </p:cNvSpPr>
          <p:nvPr>
            <p:ph idx="1"/>
          </p:nvPr>
        </p:nvSpPr>
        <p:spPr bwMode="auto">
          <a:xfrm>
            <a:off x="465138" y="2946400"/>
            <a:ext cx="8229600" cy="330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smtClean="0"/>
              <a:t>Because anybody can write a proposal in response to an RFP but is the entity really ready to implement the VF/EA FMS function on “day one”?</a:t>
            </a:r>
          </a:p>
          <a:p>
            <a:endParaRPr lang="en-US" altLang="en-US" sz="2800" dirty="0" smtClean="0"/>
          </a:p>
          <a:p>
            <a:r>
              <a:rPr lang="en-US" altLang="en-US" sz="2800" dirty="0" smtClean="0"/>
              <a:t>Because the consequences of Federal or State non-compliance can be significant.</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6</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2"/>
          <p:cNvSpPr>
            <a:spLocks noGrp="1"/>
          </p:cNvSpPr>
          <p:nvPr>
            <p:ph type="title"/>
          </p:nvPr>
        </p:nvSpPr>
        <p:spPr bwMode="auto">
          <a:xfrm>
            <a:off x="457200" y="1371600"/>
            <a:ext cx="8229600" cy="152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Why is Determining a VF/EA FMS Entity’s Readiness and Monitoring Performance Important? </a:t>
            </a:r>
            <a:r>
              <a:rPr lang="en-US" altLang="en-US" sz="2000" b="1" dirty="0" smtClean="0">
                <a:solidFill>
                  <a:schemeClr val="tx1"/>
                </a:solidFill>
              </a:rPr>
              <a:t>(cont’d) </a:t>
            </a:r>
            <a:r>
              <a:rPr lang="en-US" altLang="en-US" sz="2000" b="1" dirty="0" smtClean="0">
                <a:solidFill>
                  <a:schemeClr val="bg1"/>
                </a:solidFill>
              </a:rPr>
              <a:t>2</a:t>
            </a:r>
            <a:endParaRPr lang="en-US" altLang="en-US" sz="2000" dirty="0" smtClean="0"/>
          </a:p>
        </p:txBody>
      </p:sp>
      <p:sp>
        <p:nvSpPr>
          <p:cNvPr id="25602" name="Content Placeholder 1"/>
          <p:cNvSpPr>
            <a:spLocks noGrp="1"/>
          </p:cNvSpPr>
          <p:nvPr>
            <p:ph idx="1"/>
          </p:nvPr>
        </p:nvSpPr>
        <p:spPr bwMode="auto">
          <a:xfrm>
            <a:off x="457200" y="3048000"/>
            <a:ext cx="8229600" cy="3078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smtClean="0"/>
              <a:t>Because these activities should be essential elements of a State’s quality management system for self-directed service programs.</a:t>
            </a:r>
          </a:p>
          <a:p>
            <a:pPr>
              <a:buFontTx/>
              <a:buNone/>
            </a:pPr>
            <a:endParaRPr lang="en-US" altLang="en-US" sz="2800" dirty="0" smtClean="0"/>
          </a:p>
          <a:p>
            <a:r>
              <a:rPr lang="en-US" altLang="en-US" sz="2800" dirty="0" smtClean="0"/>
              <a:t> To show, by actions, that the State will be actively reviewing the Entity</a:t>
            </a:r>
            <a:r>
              <a:rPr lang="ja-JP" altLang="en-US" sz="2800" dirty="0" smtClean="0"/>
              <a:t>’</a:t>
            </a:r>
            <a:r>
              <a:rPr lang="en-US" altLang="ja-JP" sz="2800" dirty="0" smtClean="0"/>
              <a:t>s performance.</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7</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2"/>
          <p:cNvSpPr>
            <a:spLocks noGrp="1"/>
          </p:cNvSpPr>
          <p:nvPr>
            <p:ph type="title"/>
          </p:nvPr>
        </p:nvSpPr>
        <p:spPr bwMode="auto">
          <a:xfrm>
            <a:off x="457200" y="1371600"/>
            <a:ext cx="82296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Why is Determining a VF/EA FMS Entity’s Readiness and Monitoring Performance Important? </a:t>
            </a:r>
            <a:r>
              <a:rPr lang="en-US" altLang="en-US" sz="2000" b="1" dirty="0" smtClean="0">
                <a:solidFill>
                  <a:schemeClr val="tx1"/>
                </a:solidFill>
              </a:rPr>
              <a:t>(cont’d) </a:t>
            </a:r>
            <a:r>
              <a:rPr lang="en-US" altLang="en-US" sz="2000" b="1" dirty="0" smtClean="0">
                <a:solidFill>
                  <a:schemeClr val="bg1"/>
                </a:solidFill>
              </a:rPr>
              <a:t>3</a:t>
            </a:r>
            <a:endParaRPr lang="en-US" altLang="en-US" sz="2000" dirty="0" smtClean="0"/>
          </a:p>
        </p:txBody>
      </p:sp>
      <p:sp>
        <p:nvSpPr>
          <p:cNvPr id="26626" name="Content Placeholder 1"/>
          <p:cNvSpPr>
            <a:spLocks noGrp="1"/>
          </p:cNvSpPr>
          <p:nvPr>
            <p:ph idx="1"/>
          </p:nvPr>
        </p:nvSpPr>
        <p:spPr bwMode="auto">
          <a:xfrm>
            <a:off x="457200" y="3048000"/>
            <a:ext cx="8229600" cy="3078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smtClean="0"/>
              <a:t>Because the process can reinforce state agency staff’s knowledge of VF/EA FMS requirements and make them </a:t>
            </a:r>
            <a:r>
              <a:rPr lang="ja-JP" altLang="en-US" sz="2800" dirty="0" smtClean="0"/>
              <a:t>“</a:t>
            </a:r>
            <a:r>
              <a:rPr lang="en-US" altLang="ja-JP" sz="2800" dirty="0" smtClean="0"/>
              <a:t>experts.</a:t>
            </a:r>
            <a:r>
              <a:rPr lang="ja-JP" altLang="en-US" sz="2800" dirty="0" smtClean="0"/>
              <a:t>”</a:t>
            </a:r>
            <a:endParaRPr lang="en-US" altLang="ja-JP" sz="2800" dirty="0" smtClean="0"/>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8</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2"/>
          <p:cNvSpPr>
            <a:spLocks noGrp="1"/>
          </p:cNvSpPr>
          <p:nvPr>
            <p:ph type="title"/>
          </p:nvPr>
        </p:nvSpPr>
        <p:spPr bwMode="auto">
          <a:xfrm>
            <a:off x="457200" y="1295400"/>
            <a:ext cx="8229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3200" b="1" dirty="0" smtClean="0">
                <a:solidFill>
                  <a:schemeClr val="tx1"/>
                </a:solidFill>
              </a:rPr>
              <a:t>Key Components of a VF/EA FMS Readiness Review</a:t>
            </a:r>
            <a:endParaRPr lang="en-US" altLang="en-US" sz="2400" dirty="0" smtClean="0"/>
          </a:p>
        </p:txBody>
      </p:sp>
      <p:sp>
        <p:nvSpPr>
          <p:cNvPr id="27650" name="Content Placeholder 1"/>
          <p:cNvSpPr>
            <a:spLocks noGrp="1"/>
          </p:cNvSpPr>
          <p:nvPr>
            <p:ph idx="1"/>
          </p:nvPr>
        </p:nvSpPr>
        <p:spPr bwMode="auto">
          <a:xfrm>
            <a:off x="457200" y="2514600"/>
            <a:ext cx="8229600" cy="3611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smtClean="0"/>
              <a:t>The objective of conducting a VF/EA FMS Readiness Review is to determine if the entity is “ready” to perform the function on “day one” in accordance with Federal and State tax, labor and workers’ compensation and program requirements, VF/EA FMS standards, and performance-based contract terms and conditions.</a:t>
            </a:r>
          </a:p>
        </p:txBody>
      </p:sp>
      <p:sp>
        <p:nvSpPr>
          <p:cNvPr id="4" name="Slide Number Placeholder 1"/>
          <p:cNvSpPr txBox="1">
            <a:spLocks/>
          </p:cNvSpPr>
          <p:nvPr/>
        </p:nvSpPr>
        <p:spPr bwMode="auto">
          <a:xfrm>
            <a:off x="6858000" y="64770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ea typeface="MS PGothic" panose="020B0600070205080204" pitchFamily="34" charset="-128"/>
              </a:defRPr>
            </a:lvl1pPr>
            <a:lvl2pPr marL="742950" indent="-285750">
              <a:defRPr sz="1400">
                <a:solidFill>
                  <a:schemeClr val="tx1"/>
                </a:solidFill>
                <a:latin typeface="Arial" panose="020B0604020202020204" pitchFamily="34" charset="0"/>
                <a:ea typeface="MS PGothic" panose="020B0600070205080204" pitchFamily="34" charset="-128"/>
              </a:defRPr>
            </a:lvl2pPr>
            <a:lvl3pPr marL="1143000" indent="-228600">
              <a:defRPr sz="1400">
                <a:solidFill>
                  <a:schemeClr val="tx1"/>
                </a:solidFill>
                <a:latin typeface="Arial" panose="020B0604020202020204" pitchFamily="34" charset="0"/>
                <a:ea typeface="MS PGothic" panose="020B0600070205080204" pitchFamily="34" charset="-128"/>
              </a:defRPr>
            </a:lvl3pPr>
            <a:lvl4pPr marL="1600200" indent="-228600">
              <a:defRPr sz="1400">
                <a:solidFill>
                  <a:schemeClr val="tx1"/>
                </a:solidFill>
                <a:latin typeface="Arial" panose="020B0604020202020204" pitchFamily="34" charset="0"/>
                <a:ea typeface="MS PGothic" panose="020B0600070205080204" pitchFamily="34" charset="-128"/>
              </a:defRPr>
            </a:lvl4pPr>
            <a:lvl5pPr marL="2057400" indent="-228600">
              <a:defRPr sz="1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00">
                <a:solidFill>
                  <a:schemeClr val="tx1"/>
                </a:solidFill>
                <a:latin typeface="Arial" panose="020B0604020202020204" pitchFamily="34" charset="0"/>
                <a:ea typeface="MS PGothic" panose="020B0600070205080204" pitchFamily="34" charset="-128"/>
              </a:defRPr>
            </a:lvl9pPr>
          </a:lstStyle>
          <a:p>
            <a:r>
              <a:rPr lang="en-US" altLang="en-US" dirty="0" smtClean="0">
                <a:solidFill>
                  <a:schemeClr val="bg1"/>
                </a:solidFill>
              </a:rPr>
              <a:t>9</a:t>
            </a:r>
            <a:endParaRPr lang="en-US" alt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6569</TotalTime>
  <Words>1944</Words>
  <Application>Microsoft Office PowerPoint</Application>
  <PresentationFormat>On-screen Show (4:3)</PresentationFormat>
  <Paragraphs>180</Paragraphs>
  <Slides>32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ＭＳ Ｐゴシック</vt:lpstr>
      <vt:lpstr>ＭＳ Ｐゴシック</vt:lpstr>
      <vt:lpstr>Arial</vt:lpstr>
      <vt:lpstr>Calibri</vt:lpstr>
      <vt:lpstr>Times New Roman</vt:lpstr>
      <vt:lpstr>Default Design</vt:lpstr>
      <vt:lpstr>Custom Design</vt:lpstr>
      <vt:lpstr>Developing VF/EA FMS Readiness and Ongoing Performance Review Protocols May 4, 2015</vt:lpstr>
      <vt:lpstr>Susan Flanagan, M.P.H., Ph.D. Westchester Consulting Group Mollie Murphy  Annkissam </vt:lpstr>
      <vt:lpstr>Objectives of Today’s TA Webinar </vt:lpstr>
      <vt:lpstr>Who is on the call today? </vt:lpstr>
      <vt:lpstr>Why is Determining a VF/EA FMS Entity’s Readiness and Monitoring Performance Important?</vt:lpstr>
      <vt:lpstr>Why is Determining a VF/EA FMS Entity’s Readiness and Monitoring Performance Important? (cont’d) 1</vt:lpstr>
      <vt:lpstr>Why is Determining a VF/EA FMS Entity’s Readiness and Monitoring Performance Important? (cont’d) 2</vt:lpstr>
      <vt:lpstr>Why is Determining a VF/EA FMS Entity’s Readiness and Monitoring Performance Important? (cont’d) 3</vt:lpstr>
      <vt:lpstr>Key Components of a VF/EA FMS Readiness Review</vt:lpstr>
      <vt:lpstr>Key Components of a VF/EA FMS Readiness Review  (cont’d) 1</vt:lpstr>
      <vt:lpstr>Key Components of a VF/EA FMS Readiness Review  (cont’d) 2</vt:lpstr>
      <vt:lpstr>Key Components of a VF/EA FMS Readiness Review  (cont’d) 3</vt:lpstr>
      <vt:lpstr>Key Components of a VF/EA FMS Readiness Review  (cont’d) 4</vt:lpstr>
      <vt:lpstr>Key Components of a VF/EA FMS Readiness Review  (cont’d) 5</vt:lpstr>
      <vt:lpstr>Key Components of a VF/EA FMS Performance Review  (cont’d)</vt:lpstr>
      <vt:lpstr>Key Components of a VF/EA FMS Performance Review  (cont’d) 6</vt:lpstr>
      <vt:lpstr>Key Components of a VF/EA FMS Performance Review  (cont’d) 7</vt:lpstr>
      <vt:lpstr>Key Components of a VF/EA FMS Performance Review  (cont’d) 8</vt:lpstr>
      <vt:lpstr>Key Components of a VF/EA FMS Performance Review  (cont’d) 9</vt:lpstr>
      <vt:lpstr>Key Components of a VF/EA FMS Performance Review  (cont’d) 10</vt:lpstr>
      <vt:lpstr>Key Components of a VF/EA FMS Performance Review  (cont’d) 11</vt:lpstr>
      <vt:lpstr>Key Components of a VF/EA FMS Performance Review  (cont’d) 12</vt:lpstr>
      <vt:lpstr>Key Components of a VF/EA FMS Performance Review  (cont’d) 13</vt:lpstr>
      <vt:lpstr>Key Components of a VF/EA FMS Performance Review  (cont’d) 14</vt:lpstr>
      <vt:lpstr>Key Components of a VF/EA FMS Performance Review  (cont’d) 15</vt:lpstr>
      <vt:lpstr>Key Components of a VF/EA FMS Performance Review  (cont’d) 16</vt:lpstr>
      <vt:lpstr>Key Components of a VF/EA FMS Performance Review  (cont’d) 17</vt:lpstr>
      <vt:lpstr>Key Components of a VF/EA FMS Performance Review  (cont’d) 18</vt:lpstr>
      <vt:lpstr>Key Components of a VF/EA FMS Performance Review  (cont’d) 19</vt:lpstr>
      <vt:lpstr>Key Components of a VF/EA FMS Performance Review  (cont’d) 20</vt:lpstr>
      <vt:lpstr>Processing, Discussion and Questions</vt:lpstr>
      <vt:lpstr>Where to Find Help </vt:lpstr>
    </vt:vector>
  </TitlesOfParts>
  <Company>CMS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VF/EA FMS Readiness and Ongoing Performance Review Protocols May 4, 2015</dc:title>
  <dc:creator>CMS</dc:creator>
  <cp:lastModifiedBy>My Linh</cp:lastModifiedBy>
  <cp:revision>244</cp:revision>
  <cp:lastPrinted>2015-03-17T17:55:32Z</cp:lastPrinted>
  <dcterms:created xsi:type="dcterms:W3CDTF">2007-09-19T14:16:09Z</dcterms:created>
  <dcterms:modified xsi:type="dcterms:W3CDTF">2015-11-18T22:19:49Z</dcterms:modified>
</cp:coreProperties>
</file>